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56" r:id="rId2"/>
    <p:sldId id="301" r:id="rId3"/>
    <p:sldId id="302" r:id="rId4"/>
    <p:sldId id="303" r:id="rId5"/>
    <p:sldId id="322" r:id="rId6"/>
    <p:sldId id="304" r:id="rId7"/>
    <p:sldId id="323" r:id="rId8"/>
    <p:sldId id="306" r:id="rId9"/>
    <p:sldId id="324" r:id="rId10"/>
    <p:sldId id="325" r:id="rId11"/>
    <p:sldId id="307" r:id="rId12"/>
    <p:sldId id="308" r:id="rId13"/>
    <p:sldId id="327" r:id="rId14"/>
    <p:sldId id="311" r:id="rId15"/>
    <p:sldId id="340" r:id="rId16"/>
    <p:sldId id="310" r:id="rId17"/>
    <p:sldId id="312" r:id="rId18"/>
    <p:sldId id="341" r:id="rId19"/>
    <p:sldId id="313" r:id="rId20"/>
    <p:sldId id="314" r:id="rId21"/>
    <p:sldId id="315" r:id="rId22"/>
    <p:sldId id="342" r:id="rId23"/>
    <p:sldId id="343" r:id="rId24"/>
    <p:sldId id="316" r:id="rId25"/>
    <p:sldId id="317" r:id="rId26"/>
    <p:sldId id="318" r:id="rId27"/>
    <p:sldId id="319" r:id="rId28"/>
    <p:sldId id="258" r:id="rId29"/>
    <p:sldId id="344" r:id="rId30"/>
    <p:sldId id="345" r:id="rId31"/>
    <p:sldId id="346" r:id="rId32"/>
    <p:sldId id="347" r:id="rId33"/>
    <p:sldId id="320" r:id="rId34"/>
    <p:sldId id="328" r:id="rId35"/>
    <p:sldId id="330" r:id="rId36"/>
    <p:sldId id="331" r:id="rId37"/>
    <p:sldId id="348" r:id="rId38"/>
    <p:sldId id="332" r:id="rId39"/>
    <p:sldId id="333" r:id="rId40"/>
    <p:sldId id="349" r:id="rId41"/>
    <p:sldId id="334" r:id="rId42"/>
    <p:sldId id="335" r:id="rId43"/>
    <p:sldId id="336" r:id="rId44"/>
    <p:sldId id="337" r:id="rId45"/>
    <p:sldId id="354" r:id="rId46"/>
    <p:sldId id="355" r:id="rId47"/>
    <p:sldId id="356" r:id="rId48"/>
    <p:sldId id="357" r:id="rId49"/>
    <p:sldId id="338" r:id="rId50"/>
    <p:sldId id="358"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5B9BD5"/>
    <a:srgbClr val="C00000"/>
    <a:srgbClr val="385723"/>
    <a:srgbClr val="002060"/>
    <a:srgbClr val="FFB4B4"/>
    <a:srgbClr val="B4FFB4"/>
    <a:srgbClr val="B4B4FF"/>
    <a:srgbClr val="000000"/>
    <a:srgbClr val="E9E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85" autoAdjust="0"/>
    <p:restoredTop sz="74289" autoAdjust="0"/>
  </p:normalViewPr>
  <p:slideViewPr>
    <p:cSldViewPr snapToGrid="0">
      <p:cViewPr varScale="1">
        <p:scale>
          <a:sx n="109" d="100"/>
          <a:sy n="109" d="100"/>
        </p:scale>
        <p:origin x="288" y="17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2.jp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5/27/21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12</a:t>
            </a:fld>
            <a:endParaRPr lang="en-US"/>
          </a:p>
        </p:txBody>
      </p:sp>
    </p:spTree>
    <p:extLst>
      <p:ext uri="{BB962C8B-B14F-4D97-AF65-F5344CB8AC3E}">
        <p14:creationId xmlns:p14="http://schemas.microsoft.com/office/powerpoint/2010/main" val="294001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2470886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terminology from IEEE 754, just fine for written discussion where you can see the difference between ‘E’ and ‘e’ and don’t have to worry about confusing the sound of ‘E’ and ‘T’.</a:t>
            </a:r>
          </a:p>
          <a:p>
            <a:endParaRPr lang="en-US" dirty="0"/>
          </a:p>
          <a:p>
            <a:r>
              <a:rPr lang="en-US" dirty="0"/>
              <a:t>In the textbook I used the terminology from the standard.</a:t>
            </a:r>
          </a:p>
        </p:txBody>
      </p:sp>
      <p:sp>
        <p:nvSpPr>
          <p:cNvPr id="4" name="Slide Number Placeholder 3"/>
          <p:cNvSpPr>
            <a:spLocks noGrp="1"/>
          </p:cNvSpPr>
          <p:nvPr>
            <p:ph type="sldNum" sz="quarter" idx="5"/>
          </p:nvPr>
        </p:nvSpPr>
        <p:spPr/>
        <p:txBody>
          <a:bodyPr/>
          <a:lstStyle/>
          <a:p>
            <a:fld id="{B451C161-4068-4B77-B93E-241C90510927}" type="slidenum">
              <a:rPr lang="en-US" smtClean="0"/>
              <a:t>17</a:t>
            </a:fld>
            <a:endParaRPr lang="en-US"/>
          </a:p>
        </p:txBody>
      </p:sp>
    </p:spTree>
    <p:extLst>
      <p:ext uri="{BB962C8B-B14F-4D97-AF65-F5344CB8AC3E}">
        <p14:creationId xmlns:p14="http://schemas.microsoft.com/office/powerpoint/2010/main" val="1586312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terminology is more suitable for verbal discussion.</a:t>
            </a:r>
          </a:p>
          <a:p>
            <a:endParaRPr lang="en-US" dirty="0"/>
          </a:p>
          <a:p>
            <a:r>
              <a:rPr lang="en-US" dirty="0"/>
              <a:t>Notice that (for normalized numbers), the integer portion of the significand can only be 1. That means we don’t need to encode that 1 in the representation; it’s implicit.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614622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people use “half/single/double/quad precision” instead of “binary16/32/64/128”</a:t>
            </a:r>
          </a:p>
          <a:p>
            <a:r>
              <a:rPr lang="en-US" dirty="0"/>
              <a:t>16- and 128-bit precision were not in original standard</a:t>
            </a:r>
          </a:p>
          <a:p>
            <a:r>
              <a:rPr lang="en-US" dirty="0"/>
              <a:t>2008 standard </a:t>
            </a:r>
            <a:r>
              <a:rPr lang="en-US" i="1" dirty="0"/>
              <a:t>also</a:t>
            </a:r>
            <a:r>
              <a:rPr lang="en-US" i="0" dirty="0"/>
              <a:t> defines bit fields for 128+32n-bit precision</a:t>
            </a:r>
          </a:p>
          <a:p>
            <a:r>
              <a:rPr lang="en-US" i="0" dirty="0"/>
              <a:t>2008 standard </a:t>
            </a:r>
            <a:r>
              <a:rPr lang="en-US" i="1" dirty="0"/>
              <a:t>also</a:t>
            </a:r>
            <a:r>
              <a:rPr lang="en-US" i="0" dirty="0"/>
              <a:t> defines </a:t>
            </a:r>
            <a:r>
              <a:rPr lang="en-US" i="1" dirty="0"/>
              <a:t>decimal</a:t>
            </a:r>
            <a:r>
              <a:rPr lang="en-US" i="0" dirty="0"/>
              <a:t> types for these levels of precision (“decimal16/32/64/128”)</a:t>
            </a:r>
          </a:p>
          <a:p>
            <a:endParaRPr lang="en-US" i="0" dirty="0"/>
          </a:p>
          <a:p>
            <a:r>
              <a:rPr lang="en-US" i="0" dirty="0"/>
              <a:t>long double is not guaranteed to be binary128; for example, on x86-64, long double is x87’s 80-bit “extended precision”. On some other processors, long double is binary64.</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859303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Encodings for zero/subnormal may have a 0 or 1 in bit63.</a:t>
            </a:r>
          </a:p>
          <a:p>
            <a:r>
              <a:rPr lang="en-US" dirty="0"/>
              <a:t>Encodings for infinity/</a:t>
            </a:r>
            <a:r>
              <a:rPr lang="en-US" dirty="0" err="1"/>
              <a:t>NaN</a:t>
            </a:r>
            <a:r>
              <a:rPr lang="en-US" dirty="0"/>
              <a:t> may have 00/01/10/11 in bits63..62.</a:t>
            </a:r>
          </a:p>
          <a:p>
            <a:endParaRPr lang="en-US" dirty="0"/>
          </a:p>
          <a:p>
            <a:r>
              <a:rPr lang="en-US" dirty="0"/>
              <a:t>80-bit extended precision is allowed by IEEE754, but it doesn’t fit the format of 3 well-defined fields</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7447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3103651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3765292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89080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36074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649389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3248585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40371282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FP -&gt; int may not even be correct due to overflow</a:t>
            </a:r>
          </a:p>
          <a:p>
            <a:r>
              <a:rPr lang="en-US" dirty="0"/>
              <a:t>double -&gt; float might even round to 0 or to infinity</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844729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small to be practical for actual use</a:t>
            </a:r>
          </a:p>
          <a:p>
            <a:r>
              <a:rPr lang="en-US" dirty="0"/>
              <a:t>Good size for hand-examples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3512977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2117820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IEEE 754-1985 called these </a:t>
            </a:r>
            <a:r>
              <a:rPr lang="en-US" i="1" dirty="0"/>
              <a:t>denormal numbers</a:t>
            </a:r>
            <a:r>
              <a:rPr lang="en-US" i="0" dirty="0"/>
              <a:t>; IEEE 754-2008 calls these </a:t>
            </a:r>
            <a:r>
              <a:rPr lang="en-US" i="1" dirty="0"/>
              <a:t>subnormal numbers</a:t>
            </a:r>
            <a:r>
              <a:rPr lang="en-US" i="0" dirty="0"/>
              <a:t>. Some people still use </a:t>
            </a:r>
            <a:r>
              <a:rPr lang="en-US" i="1" dirty="0"/>
              <a:t>denormal</a:t>
            </a:r>
            <a:r>
              <a:rPr lang="en-US" i="0" dirty="0"/>
              <a:t>.</a:t>
            </a:r>
          </a:p>
          <a:p>
            <a:endParaRPr lang="en-US" i="0" dirty="0"/>
          </a:p>
          <a:p>
            <a:r>
              <a:rPr lang="en-US" i="0" dirty="0"/>
              <a:t>E = 0x0 flags that a number is subnormal (or zero)</a:t>
            </a:r>
          </a:p>
          <a:p>
            <a:r>
              <a:rPr lang="en-US" i="0" dirty="0"/>
              <a:t>Implicit leading digit is 0, not 1</a:t>
            </a:r>
          </a:p>
          <a:p>
            <a:r>
              <a:rPr lang="en-US" i="0" dirty="0"/>
              <a:t>exponent = 1 - bias (note that E-bias is 0-bias) – essentially, exponent is the least “normal” exponent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2866029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zero is not subnormal, but I don’t think that there are adverse consequences if you think of it as subnormal – essentially, it’s a subnormal value that traded off its last bit of precision – it’s ±0.00..0 x 2^{1-bias}</a:t>
            </a:r>
          </a:p>
          <a:p>
            <a:endParaRPr lang="en-US" dirty="0"/>
          </a:p>
          <a:p>
            <a:r>
              <a:rPr lang="en-US" dirty="0"/>
              <a:t>±0 because it may not be exactly 0; it may be a limit approaching 0, and mathematically you want to know which side of 0 the limit is on.</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35608229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infinity is the next increment up from the greatest normal number (0 111…10 111 -&gt; 0 111…11 000)</a:t>
            </a:r>
          </a:p>
          <a:p>
            <a:r>
              <a:rPr lang="en-US" dirty="0"/>
              <a:t>Unlike 0 being </a:t>
            </a:r>
            <a:r>
              <a:rPr lang="en-US" dirty="0" err="1"/>
              <a:t>equallly</a:t>
            </a:r>
            <a:r>
              <a:rPr lang="en-US" dirty="0"/>
              <a:t> interpretable as subnormal or as a special case, infinity cannot reasonably be interpreted as a normal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6767475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10077817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2429594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38030597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36607657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Comparison with </a:t>
            </a:r>
            <a:r>
              <a:rPr lang="en-US" dirty="0" err="1"/>
              <a:t>NaN</a:t>
            </a:r>
            <a:r>
              <a:rPr lang="en-US" dirty="0"/>
              <a:t> always returns false: it’s literally not a number and therefore is not greater than, less than, equal to, nor not equal to any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1658309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2412297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4728334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7001758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24386237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loss of generality, assume…</a:t>
            </a:r>
          </a:p>
          <a:p>
            <a:endParaRPr lang="en-US" dirty="0"/>
          </a:p>
          <a:p>
            <a:r>
              <a:rPr lang="en-US" dirty="0"/>
              <a:t>Add (subtract) – if one value is positive and other is negative, then subtract</a:t>
            </a:r>
          </a:p>
          <a:p>
            <a:endParaRPr lang="en-US" dirty="0"/>
          </a:p>
          <a:p>
            <a:r>
              <a:rPr lang="en-US" dirty="0"/>
              <a:t>Equation at bottom assumes S1=S2</a:t>
            </a:r>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1166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really shouldn’t require much explanation: change the sign of the subtrahend, and add.</a:t>
            </a:r>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563259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269007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1011_2 = 11_{10}</a:t>
            </a:r>
          </a:p>
          <a:p>
            <a:r>
              <a:rPr lang="en-US" dirty="0"/>
              <a:t>101_2 = 5_{10}</a:t>
            </a:r>
          </a:p>
          <a:p>
            <a:r>
              <a:rPr lang="en-US" dirty="0"/>
              <a:t>2^3 = 8</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1689804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next slide: the limitation is that there are a finite number of bits</a:t>
            </a:r>
          </a:p>
          <a:p>
            <a:endParaRPr lang="en-US" dirty="0"/>
          </a:p>
          <a:p>
            <a:r>
              <a:rPr lang="en-US" dirty="0"/>
              <a:t>Decimal fractions have the same problem, except the problem is with fractions not of the form </a:t>
            </a:r>
            <a:r>
              <a:rPr lang="en-US" i="1" dirty="0"/>
              <a:t>n</a:t>
            </a:r>
            <a:r>
              <a:rPr lang="en-US" dirty="0"/>
              <a:t>/10</a:t>
            </a:r>
            <a:r>
              <a:rPr lang="en-US" i="1" baseline="30000" dirty="0"/>
              <a:t>k</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91087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previous slide: the limitation is that there are a finite number of bits</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610990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67214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24832489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E6F902-31B0-C749-B955-5A3E4D8260BA}" type="datetime1">
              <a:rPr lang="en-US" smtClean="0"/>
              <a:t>5/27/21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F23D98-3510-7245-86CD-59E60D1657F9}" type="datetime1">
              <a:rPr lang="en-US" smtClean="0"/>
              <a:t>5/27/21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3EAFC5AE-625B-5448-A323-7375037ACA0A}" type="datetime1">
              <a:rPr lang="en-US" smtClean="0"/>
              <a:t>5/27/21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7DC098-65A3-4C4E-B095-AF27D03BB041}" type="datetime1">
              <a:rPr lang="en-US" smtClean="0"/>
              <a:t>5/27/21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690363-2B5E-EF47-A323-2A6A6AC3C0A6}" type="datetime1">
              <a:rPr lang="en-US" smtClean="0"/>
              <a:t>5/27/21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CE32E-CD4C-2645-AF16-A48AEDD1FD4A}" type="datetime1">
              <a:rPr lang="en-US" smtClean="0"/>
              <a:t>5/27/21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1833B-C2DE-EF47-B853-9071570580B9}" type="datetime1">
              <a:rPr lang="en-US" smtClean="0"/>
              <a:t>5/27/21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F1707C-5FA0-3C4B-BD19-4F2693455920}" type="datetime1">
              <a:rPr lang="en-US" smtClean="0"/>
              <a:t>5/27/21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5F269E-5328-244F-B514-1780FC037411}" type="datetime1">
              <a:rPr lang="en-US" smtClean="0"/>
              <a:t>5/27/21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46C38DEB-2EDB-D742-8978-732BE86CF6BF}" type="datetime1">
              <a:rPr lang="en-US" smtClean="0"/>
              <a:t>5/27/21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s://www.military.com/daily-news/2019/12/05/thousands-tricare-patients-billed-100-times-more-premium-glitch.html" TargetMode="External"/><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www.wsj.com/articles/berkshire-hathaways-stock-price-is-too-much-for-computers-11620168548"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0.xml"/><Relationship Id="rId1" Type="http://schemas.openxmlformats.org/officeDocument/2006/relationships/slideLayout" Target="../slideLayouts/slideLayout6.xml"/><Relationship Id="rId5" Type="http://schemas.openxmlformats.org/officeDocument/2006/relationships/image" Target="../media/image19.emf"/><Relationship Id="rId4" Type="http://schemas.openxmlformats.org/officeDocument/2006/relationships/image" Target="../media/image2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2.emf"/><Relationship Id="rId4" Type="http://schemas.openxmlformats.org/officeDocument/2006/relationships/image" Target="../media/image19.emf"/></Relationships>
</file>

<file path=ppt/slides/_rels/slide4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19.emf"/><Relationship Id="rId4" Type="http://schemas.openxmlformats.org/officeDocument/2006/relationships/image" Target="../media/image18.emf"/></Relationships>
</file>

<file path=ppt/slides/_rels/slide4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Arithmetic for Binary Computers (ABCs)</a:t>
            </a:r>
            <a:br>
              <a:rPr lang="en-US" dirty="0"/>
            </a:br>
            <a:br>
              <a:rPr lang="en-US" dirty="0"/>
            </a:br>
            <a:r>
              <a:rPr lang="en-US" dirty="0"/>
              <a:t>Floating Point Numbers</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2011AFC-BD0D-1242-AFAF-CE967E6236B3}"/>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DF161DA3-1C00-5144-81B4-4AF671DD771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itle 6">
            <a:extLst>
              <a:ext uri="{FF2B5EF4-FFF2-40B4-BE49-F238E27FC236}">
                <a16:creationId xmlns:a16="http://schemas.microsoft.com/office/drawing/2014/main" id="{4956804C-6981-C341-A17B-B0A5333041CD}"/>
              </a:ext>
            </a:extLst>
          </p:cNvPr>
          <p:cNvSpPr>
            <a:spLocks noGrp="1"/>
          </p:cNvSpPr>
          <p:nvPr>
            <p:ph type="title"/>
          </p:nvPr>
        </p:nvSpPr>
        <p:spPr/>
        <p:txBody>
          <a:bodyPr/>
          <a:lstStyle/>
          <a:p>
            <a:r>
              <a:rPr lang="en-US" dirty="0"/>
              <a:t>Digression:</a:t>
            </a:r>
            <a:br>
              <a:rPr lang="en-US" dirty="0"/>
            </a:br>
            <a:r>
              <a:rPr lang="en-US" dirty="0"/>
              <a:t>Decimal Fixed Point Value Hack</a:t>
            </a:r>
          </a:p>
        </p:txBody>
      </p:sp>
      <p:sp>
        <p:nvSpPr>
          <p:cNvPr id="8" name="Text Placeholder 7">
            <a:extLst>
              <a:ext uri="{FF2B5EF4-FFF2-40B4-BE49-F238E27FC236}">
                <a16:creationId xmlns:a16="http://schemas.microsoft.com/office/drawing/2014/main" id="{C5185E13-A738-AA4E-A856-CA1E1D1710E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46098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5A03230-BAFA-5B42-BA33-71B186DAB0EE}"/>
              </a:ext>
            </a:extLst>
          </p:cNvPr>
          <p:cNvSpPr>
            <a:spLocks noGrp="1"/>
          </p:cNvSpPr>
          <p:nvPr>
            <p:ph type="title"/>
          </p:nvPr>
        </p:nvSpPr>
        <p:spPr/>
        <p:txBody>
          <a:bodyPr/>
          <a:lstStyle/>
          <a:p>
            <a:r>
              <a:rPr lang="en-US" dirty="0"/>
              <a:t>Why Fixed Point Decimal?</a:t>
            </a:r>
          </a:p>
        </p:txBody>
      </p:sp>
      <p:sp>
        <p:nvSpPr>
          <p:cNvPr id="9" name="Content Placeholder 8">
            <a:extLst>
              <a:ext uri="{FF2B5EF4-FFF2-40B4-BE49-F238E27FC236}">
                <a16:creationId xmlns:a16="http://schemas.microsoft.com/office/drawing/2014/main" id="{A87FDE89-A8AB-A542-97F1-330631E64A80}"/>
              </a:ext>
            </a:extLst>
          </p:cNvPr>
          <p:cNvSpPr>
            <a:spLocks noGrp="1"/>
          </p:cNvSpPr>
          <p:nvPr>
            <p:ph sz="half" idx="1"/>
          </p:nvPr>
        </p:nvSpPr>
        <p:spPr>
          <a:xfrm>
            <a:off x="838200" y="1825625"/>
            <a:ext cx="5257800" cy="4351338"/>
          </a:xfrm>
        </p:spPr>
        <p:txBody>
          <a:bodyPr>
            <a:normAutofit/>
          </a:bodyPr>
          <a:lstStyle/>
          <a:p>
            <a:r>
              <a:rPr lang="en-US" dirty="0"/>
              <a:t>Floating point numbers solve the large/small problem</a:t>
            </a:r>
          </a:p>
          <a:p>
            <a:endParaRPr lang="en-US" dirty="0"/>
          </a:p>
          <a:p>
            <a:r>
              <a:rPr lang="en-US" dirty="0"/>
              <a:t>Floating point numbers do not solve the limits on representable fractions</a:t>
            </a:r>
          </a:p>
          <a:p>
            <a:endParaRPr lang="en-US" dirty="0"/>
          </a:p>
          <a:p>
            <a:r>
              <a:rPr lang="en-US" dirty="0"/>
              <a:t>Inability to represent 0.01 problematic for decimal currency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1" name="Content Placeholder 2">
            <a:extLst>
              <a:ext uri="{FF2B5EF4-FFF2-40B4-BE49-F238E27FC236}">
                <a16:creationId xmlns:a16="http://schemas.microsoft.com/office/drawing/2014/main" id="{7963E414-093B-B946-BE0A-1F57113EF497}"/>
              </a:ext>
            </a:extLst>
          </p:cNvPr>
          <p:cNvPicPr>
            <a:picLocks noGrp="1" noChangeAspect="1"/>
          </p:cNvPicPr>
          <p:nvPr>
            <p:ph sz="half" idx="2"/>
          </p:nvPr>
        </p:nvPicPr>
        <p:blipFill>
          <a:blip r:embed="rId3"/>
          <a:stretch>
            <a:fillRect/>
          </a:stretch>
        </p:blipFill>
        <p:spPr>
          <a:xfrm>
            <a:off x="6470650" y="2216944"/>
            <a:ext cx="4584700" cy="3568700"/>
          </a:xfrm>
          <a:prstGeom prst="rect">
            <a:avLst/>
          </a:prstGeom>
        </p:spPr>
      </p:pic>
    </p:spTree>
    <p:extLst>
      <p:ext uri="{BB962C8B-B14F-4D97-AF65-F5344CB8AC3E}">
        <p14:creationId xmlns:p14="http://schemas.microsoft.com/office/powerpoint/2010/main" val="1053218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469C9D2-CB82-C144-9822-A280DEE9A653}"/>
              </a:ext>
            </a:extLst>
          </p:cNvPr>
          <p:cNvSpPr>
            <a:spLocks noGrp="1"/>
          </p:cNvSpPr>
          <p:nvPr>
            <p:ph type="title"/>
          </p:nvPr>
        </p:nvSpPr>
        <p:spPr/>
        <p:txBody>
          <a:bodyPr/>
          <a:lstStyle/>
          <a:p>
            <a:r>
              <a:rPr lang="en-US" dirty="0"/>
              <a:t>Decimal Fixed Point Hack</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8" name="Content Placeholder 7">
            <a:extLst>
              <a:ext uri="{FF2B5EF4-FFF2-40B4-BE49-F238E27FC236}">
                <a16:creationId xmlns:a16="http://schemas.microsoft.com/office/drawing/2014/main" id="{C3149F04-96E2-D947-95B4-B29644AF7A8D}"/>
              </a:ext>
            </a:extLst>
          </p:cNvPr>
          <p:cNvPicPr>
            <a:picLocks noGrp="1" noChangeAspect="1"/>
          </p:cNvPicPr>
          <p:nvPr>
            <p:ph sz="half" idx="4294967295"/>
          </p:nvPr>
        </p:nvPicPr>
        <p:blipFill>
          <a:blip r:embed="rId3"/>
          <a:stretch>
            <a:fillRect/>
          </a:stretch>
        </p:blipFill>
        <p:spPr>
          <a:xfrm>
            <a:off x="8207869" y="3168550"/>
            <a:ext cx="3714893" cy="2746335"/>
          </a:xfrm>
          <a:prstGeom prst="rect">
            <a:avLst/>
          </a:prstGeom>
        </p:spPr>
      </p:pic>
      <p:sp>
        <p:nvSpPr>
          <p:cNvPr id="9" name="Rectangle 8">
            <a:extLst>
              <a:ext uri="{FF2B5EF4-FFF2-40B4-BE49-F238E27FC236}">
                <a16:creationId xmlns:a16="http://schemas.microsoft.com/office/drawing/2014/main" id="{ADDA56B9-E1C6-D143-A278-13DDE8A1B19E}"/>
              </a:ext>
            </a:extLst>
          </p:cNvPr>
          <p:cNvSpPr/>
          <p:nvPr/>
        </p:nvSpPr>
        <p:spPr>
          <a:xfrm>
            <a:off x="5855970" y="2804167"/>
            <a:ext cx="5956300" cy="253916"/>
          </a:xfrm>
          <a:prstGeom prst="rect">
            <a:avLst/>
          </a:prstGeom>
        </p:spPr>
        <p:txBody>
          <a:bodyPr wrap="square">
            <a:spAutoFit/>
          </a:bodyPr>
          <a:lstStyle/>
          <a:p>
            <a:r>
              <a:rPr lang="en-US" sz="1050" dirty="0">
                <a:hlinkClick r:id="rId4"/>
              </a:rPr>
              <a:t>https://www.wsj.com/articles/berkshire-hathaways-stock-price-is-too-much-for-computers-11620168548</a:t>
            </a:r>
            <a:endParaRPr lang="en-US" sz="1050" dirty="0"/>
          </a:p>
        </p:txBody>
      </p:sp>
      <p:pic>
        <p:nvPicPr>
          <p:cNvPr id="10" name="Picture 9">
            <a:extLst>
              <a:ext uri="{FF2B5EF4-FFF2-40B4-BE49-F238E27FC236}">
                <a16:creationId xmlns:a16="http://schemas.microsoft.com/office/drawing/2014/main" id="{149D512C-B034-3547-946D-E060E0996921}"/>
              </a:ext>
            </a:extLst>
          </p:cNvPr>
          <p:cNvPicPr>
            <a:picLocks noChangeAspect="1"/>
          </p:cNvPicPr>
          <p:nvPr/>
        </p:nvPicPr>
        <p:blipFill rotWithShape="1">
          <a:blip r:embed="rId5">
            <a:clrChange>
              <a:clrFrom>
                <a:srgbClr val="FFFFFF"/>
              </a:clrFrom>
              <a:clrTo>
                <a:srgbClr val="FFFFFF">
                  <a:alpha val="0"/>
                </a:srgbClr>
              </a:clrTo>
            </a:clrChange>
          </a:blip>
          <a:srcRect b="31752"/>
          <a:stretch/>
        </p:blipFill>
        <p:spPr>
          <a:xfrm>
            <a:off x="5855970" y="2333752"/>
            <a:ext cx="6118860" cy="496160"/>
          </a:xfrm>
          <a:prstGeom prst="rect">
            <a:avLst/>
          </a:prstGeom>
        </p:spPr>
      </p:pic>
      <p:sp>
        <p:nvSpPr>
          <p:cNvPr id="11" name="Oval 10">
            <a:extLst>
              <a:ext uri="{FF2B5EF4-FFF2-40B4-BE49-F238E27FC236}">
                <a16:creationId xmlns:a16="http://schemas.microsoft.com/office/drawing/2014/main" id="{416273DC-25C8-B842-9BA2-E86D5EC64968}"/>
              </a:ext>
            </a:extLst>
          </p:cNvPr>
          <p:cNvSpPr/>
          <p:nvPr/>
        </p:nvSpPr>
        <p:spPr>
          <a:xfrm>
            <a:off x="9848711" y="2519487"/>
            <a:ext cx="1658007" cy="31042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F1F639E-0B55-2043-8D97-D2AD25FB74B7}"/>
              </a:ext>
            </a:extLst>
          </p:cNvPr>
          <p:cNvPicPr>
            <a:picLocks noChangeAspect="1"/>
          </p:cNvPicPr>
          <p:nvPr/>
        </p:nvPicPr>
        <p:blipFill>
          <a:blip r:embed="rId6"/>
          <a:stretch>
            <a:fillRect/>
          </a:stretch>
        </p:blipFill>
        <p:spPr>
          <a:xfrm>
            <a:off x="469900" y="2735199"/>
            <a:ext cx="4757044" cy="2746335"/>
          </a:xfrm>
          <a:prstGeom prst="rect">
            <a:avLst/>
          </a:prstGeom>
        </p:spPr>
      </p:pic>
      <p:pic>
        <p:nvPicPr>
          <p:cNvPr id="14" name="Picture 13">
            <a:extLst>
              <a:ext uri="{FF2B5EF4-FFF2-40B4-BE49-F238E27FC236}">
                <a16:creationId xmlns:a16="http://schemas.microsoft.com/office/drawing/2014/main" id="{F3448C28-F0A7-954C-94A2-0270173E908A}"/>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2260014" y="5481534"/>
            <a:ext cx="3848100" cy="850900"/>
          </a:xfrm>
          <a:prstGeom prst="rect">
            <a:avLst/>
          </a:prstGeom>
        </p:spPr>
      </p:pic>
      <p:sp>
        <p:nvSpPr>
          <p:cNvPr id="15" name="Rectangle 14">
            <a:extLst>
              <a:ext uri="{FF2B5EF4-FFF2-40B4-BE49-F238E27FC236}">
                <a16:creationId xmlns:a16="http://schemas.microsoft.com/office/drawing/2014/main" id="{B208C01A-AC9A-9843-9313-6BD247622772}"/>
              </a:ext>
            </a:extLst>
          </p:cNvPr>
          <p:cNvSpPr/>
          <p:nvPr/>
        </p:nvSpPr>
        <p:spPr>
          <a:xfrm>
            <a:off x="2260014" y="6205476"/>
            <a:ext cx="6977756" cy="253916"/>
          </a:xfrm>
          <a:prstGeom prst="rect">
            <a:avLst/>
          </a:prstGeom>
        </p:spPr>
        <p:txBody>
          <a:bodyPr wrap="square">
            <a:spAutoFit/>
          </a:bodyPr>
          <a:lstStyle/>
          <a:p>
            <a:r>
              <a:rPr lang="en-US" sz="1050" dirty="0">
                <a:hlinkClick r:id="rId8"/>
              </a:rPr>
              <a:t>https://www.military.com/daily-news/2019/12/05/thousands-tricare-patients-billed-100-times-more-premium-glitch.html</a:t>
            </a:r>
            <a:endParaRPr lang="en-US" sz="1050" dirty="0"/>
          </a:p>
        </p:txBody>
      </p:sp>
      <p:sp>
        <p:nvSpPr>
          <p:cNvPr id="17" name="Content Placeholder 2">
            <a:extLst>
              <a:ext uri="{FF2B5EF4-FFF2-40B4-BE49-F238E27FC236}">
                <a16:creationId xmlns:a16="http://schemas.microsoft.com/office/drawing/2014/main" id="{CC45A152-12B2-C84E-84A6-6F618DCBE789}"/>
              </a:ext>
            </a:extLst>
          </p:cNvPr>
          <p:cNvSpPr txBox="1">
            <a:spLocks/>
          </p:cNvSpPr>
          <p:nvPr/>
        </p:nvSpPr>
        <p:spPr>
          <a:xfrm>
            <a:off x="838200" y="1130196"/>
            <a:ext cx="10147300" cy="19113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sz="2400" dirty="0"/>
              <a:t>If unit is a tenth/hundredth/thousandth/ten-thousandth/etc., then</a:t>
            </a:r>
            <a:br>
              <a:rPr lang="en-US" sz="2400" dirty="0"/>
            </a:br>
            <a:r>
              <a:rPr lang="en-US" sz="2400" dirty="0"/>
              <a:t>store as integer and use software to insert decimal point</a:t>
            </a:r>
          </a:p>
          <a:p>
            <a:pPr marL="285750" indent="-285750"/>
            <a:r>
              <a:rPr lang="en-US" sz="2400" dirty="0"/>
              <a:t>Can introduce pernicious bug</a:t>
            </a:r>
          </a:p>
          <a:p>
            <a:pPr marL="285750" indent="-285750"/>
            <a:r>
              <a:rPr lang="en-US" sz="2400" dirty="0"/>
              <a:t>Does </a:t>
            </a:r>
            <a:r>
              <a:rPr lang="en-US" sz="2400" i="1" dirty="0"/>
              <a:t>not</a:t>
            </a:r>
            <a:r>
              <a:rPr lang="en-US" sz="2400" dirty="0"/>
              <a:t> solve large/small problem </a:t>
            </a:r>
          </a:p>
        </p:txBody>
      </p:sp>
    </p:spTree>
    <p:extLst>
      <p:ext uri="{BB962C8B-B14F-4D97-AF65-F5344CB8AC3E}">
        <p14:creationId xmlns:p14="http://schemas.microsoft.com/office/powerpoint/2010/main" val="373566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dissolve">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7">
                                            <p:txEl>
                                              <p:pRg st="1" end="1"/>
                                            </p:txEl>
                                          </p:spTgt>
                                        </p:tgtEl>
                                        <p:attrNameLst>
                                          <p:attrName>style.visibility</p:attrName>
                                        </p:attrNameLst>
                                      </p:cBhvr>
                                      <p:to>
                                        <p:strVal val="visible"/>
                                      </p:to>
                                    </p:set>
                                    <p:animEffect transition="in" filter="dissolve">
                                      <p:cBhvr>
                                        <p:cTn id="12" dur="500"/>
                                        <p:tgtEl>
                                          <p:spTgt spid="17">
                                            <p:txEl>
                                              <p:pRg st="1" end="1"/>
                                            </p:txEl>
                                          </p:spTgt>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randombar(vertical)">
                                      <p:cBhvr>
                                        <p:cTn id="15" dur="500"/>
                                        <p:tgtEl>
                                          <p:spTgt spid="15"/>
                                        </p:tgtEl>
                                      </p:cBhvr>
                                    </p:animEffect>
                                  </p:childTnLst>
                                </p:cTn>
                              </p:par>
                              <p:par>
                                <p:cTn id="16" presetID="14" presetClass="entr" presetSubtype="5"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vertical)">
                                      <p:cBhvr>
                                        <p:cTn id="18" dur="500"/>
                                        <p:tgtEl>
                                          <p:spTgt spid="14"/>
                                        </p:tgtEl>
                                      </p:cBhvr>
                                    </p:animEffect>
                                  </p:childTnLst>
                                </p:cTn>
                              </p:par>
                              <p:par>
                                <p:cTn id="19" presetID="14" presetClass="entr" presetSubtype="5"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7">
                                            <p:txEl>
                                              <p:pRg st="2" end="2"/>
                                            </p:txEl>
                                          </p:spTgt>
                                        </p:tgtEl>
                                        <p:attrNameLst>
                                          <p:attrName>style.visibility</p:attrName>
                                        </p:attrNameLst>
                                      </p:cBhvr>
                                      <p:to>
                                        <p:strVal val="visible"/>
                                      </p:to>
                                    </p:set>
                                    <p:animEffect transition="in" filter="dissolve">
                                      <p:cBhvr>
                                        <p:cTn id="26" dur="500"/>
                                        <p:tgtEl>
                                          <p:spTgt spid="17">
                                            <p:txEl>
                                              <p:pRg st="2" end="2"/>
                                            </p:txEl>
                                          </p:spTgt>
                                        </p:tgtEl>
                                      </p:cBhvr>
                                    </p:animEffect>
                                  </p:childTnLst>
                                </p:cTn>
                              </p:par>
                              <p:par>
                                <p:cTn id="27" presetID="14" presetClass="entr" presetSubtype="5"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vertical)">
                                      <p:cBhvr>
                                        <p:cTn id="29" dur="500"/>
                                        <p:tgtEl>
                                          <p:spTgt spid="8"/>
                                        </p:tgtEl>
                                      </p:cBhvr>
                                    </p:animEffect>
                                  </p:childTnLst>
                                </p:cTn>
                              </p:par>
                              <p:par>
                                <p:cTn id="30" presetID="14" presetClass="entr" presetSubtype="5"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vertical)">
                                      <p:cBhvr>
                                        <p:cTn id="32" dur="500"/>
                                        <p:tgtEl>
                                          <p:spTgt spid="9"/>
                                        </p:tgtEl>
                                      </p:cBhvr>
                                    </p:animEffect>
                                  </p:childTnLst>
                                </p:cTn>
                              </p:par>
                              <p:par>
                                <p:cTn id="33" presetID="14" presetClass="entr" presetSubtype="5"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randombar(vertical)">
                                      <p:cBhvr>
                                        <p:cTn id="35" dur="500"/>
                                        <p:tgtEl>
                                          <p:spTgt spid="10"/>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5" grpId="0"/>
      <p:bldP spid="17"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Format</a:t>
            </a:r>
          </a:p>
        </p:txBody>
      </p:sp>
    </p:spTree>
    <p:extLst>
      <p:ext uri="{BB962C8B-B14F-4D97-AF65-F5344CB8AC3E}">
        <p14:creationId xmlns:p14="http://schemas.microsoft.com/office/powerpoint/2010/main" val="1443750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14</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9" name="Picture 8">
            <a:extLst>
              <a:ext uri="{FF2B5EF4-FFF2-40B4-BE49-F238E27FC236}">
                <a16:creationId xmlns:a16="http://schemas.microsoft.com/office/drawing/2014/main" id="{5189373A-6B88-C446-956A-4A52F3CAFCCF}"/>
              </a:ext>
            </a:extLst>
          </p:cNvPr>
          <p:cNvPicPr>
            <a:picLocks noChangeAspect="1"/>
          </p:cNvPicPr>
          <p:nvPr/>
        </p:nvPicPr>
        <p:blipFill>
          <a:blip r:embed="rId2"/>
          <a:stretch>
            <a:fillRect/>
          </a:stretch>
        </p:blipFill>
        <p:spPr>
          <a:xfrm>
            <a:off x="4838700" y="5207000"/>
            <a:ext cx="2514600" cy="355600"/>
          </a:xfrm>
          <a:prstGeom prst="rect">
            <a:avLst/>
          </a:prstGeom>
        </p:spPr>
      </p:pic>
    </p:spTree>
    <p:extLst>
      <p:ext uri="{BB962C8B-B14F-4D97-AF65-F5344CB8AC3E}">
        <p14:creationId xmlns:p14="http://schemas.microsoft.com/office/powerpoint/2010/main" val="2083972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15</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75B265AB-E783-5A42-83AA-40500C1C2E1A}"/>
              </a:ext>
            </a:extLst>
          </p:cNvPr>
          <p:cNvPicPr>
            <a:picLocks noChangeAspect="1"/>
          </p:cNvPicPr>
          <p:nvPr/>
        </p:nvPicPr>
        <p:blipFill>
          <a:blip r:embed="rId2"/>
          <a:stretch>
            <a:fillRect/>
          </a:stretch>
        </p:blipFill>
        <p:spPr>
          <a:xfrm>
            <a:off x="2171700" y="5135563"/>
            <a:ext cx="7848600" cy="1041400"/>
          </a:xfrm>
          <a:prstGeom prst="rect">
            <a:avLst/>
          </a:prstGeom>
        </p:spPr>
      </p:pic>
    </p:spTree>
    <p:extLst>
      <p:ext uri="{BB962C8B-B14F-4D97-AF65-F5344CB8AC3E}">
        <p14:creationId xmlns:p14="http://schemas.microsoft.com/office/powerpoint/2010/main" val="15118671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Standard 754:</a:t>
            </a:r>
            <a:br>
              <a:rPr lang="en-US" dirty="0"/>
            </a:br>
            <a:r>
              <a:rPr lang="en-US" dirty="0"/>
              <a:t>Overview</a:t>
            </a:r>
          </a:p>
        </p:txBody>
      </p:sp>
      <p:sp>
        <p:nvSpPr>
          <p:cNvPr id="8" name="Content Placeholder 7">
            <a:extLst>
              <a:ext uri="{FF2B5EF4-FFF2-40B4-BE49-F238E27FC236}">
                <a16:creationId xmlns:a16="http://schemas.microsoft.com/office/drawing/2014/main" id="{8D3B1468-0160-D142-8EAA-72405AD06F9C}"/>
              </a:ext>
            </a:extLst>
          </p:cNvPr>
          <p:cNvSpPr>
            <a:spLocks noGrp="1"/>
          </p:cNvSpPr>
          <p:nvPr>
            <p:ph idx="1"/>
          </p:nvPr>
        </p:nvSpPr>
        <p:spPr>
          <a:xfrm>
            <a:off x="838200" y="1643062"/>
            <a:ext cx="10515600" cy="4895850"/>
          </a:xfrm>
        </p:spPr>
        <p:txBody>
          <a:bodyPr>
            <a:normAutofit/>
          </a:bodyPr>
          <a:lstStyle/>
          <a:p>
            <a:r>
              <a:rPr lang="en-US" dirty="0"/>
              <a:t>Uniform standard for floating point arithmetic</a:t>
            </a:r>
          </a:p>
          <a:p>
            <a:pPr lvl="1"/>
            <a:r>
              <a:rPr lang="en-US" dirty="0"/>
              <a:t>Established in 1985, updated in 2008</a:t>
            </a:r>
          </a:p>
          <a:p>
            <a:pPr lvl="1"/>
            <a:r>
              <a:rPr lang="en-US" dirty="0"/>
              <a:t>Before standard, many formats used</a:t>
            </a:r>
          </a:p>
          <a:p>
            <a:r>
              <a:rPr lang="en-US" dirty="0"/>
              <a:t>Supported by all major CPUs</a:t>
            </a:r>
          </a:p>
          <a:p>
            <a:r>
              <a:rPr lang="en-US" dirty="0"/>
              <a:t>Numerical properties more important than computational speed</a:t>
            </a:r>
          </a:p>
          <a:p>
            <a:pPr lvl="1"/>
            <a:r>
              <a:rPr lang="en-US" dirty="0"/>
              <a:t>Graceful overflow, underflow</a:t>
            </a:r>
          </a:p>
          <a:p>
            <a:pPr lvl="1"/>
            <a:r>
              <a:rPr lang="en-US" dirty="0"/>
              <a:t>Well-defined rounding</a:t>
            </a:r>
          </a:p>
          <a:p>
            <a:r>
              <a:rPr lang="en-US" dirty="0"/>
              <a:t>Can re-use integer comparators</a:t>
            </a:r>
          </a:p>
          <a:p>
            <a:pPr lvl="1"/>
            <a:r>
              <a:rPr lang="en-US" dirty="0"/>
              <a:t>0.0 has same encoding as 0</a:t>
            </a:r>
          </a:p>
          <a:p>
            <a:pPr lvl="1"/>
            <a:r>
              <a:rPr lang="en-US" dirty="0"/>
              <a:t>MSB is sign bit</a:t>
            </a:r>
          </a:p>
          <a:p>
            <a:pPr lvl="1"/>
            <a:r>
              <a:rPr lang="en-US" dirty="0"/>
              <a:t>If </a:t>
            </a:r>
            <a:r>
              <a:rPr lang="en-US" i="1" dirty="0" err="1"/>
              <a:t>a</a:t>
            </a:r>
            <a:r>
              <a:rPr lang="en-US" i="1" baseline="-25000" dirty="0" err="1"/>
              <a:t>f</a:t>
            </a:r>
            <a:r>
              <a:rPr lang="en-US" dirty="0"/>
              <a:t> &lt; </a:t>
            </a:r>
            <a:r>
              <a:rPr lang="en-US" i="1" dirty="0"/>
              <a:t>b</a:t>
            </a:r>
            <a:r>
              <a:rPr lang="en-US" i="1" baseline="-25000" dirty="0"/>
              <a:t>f</a:t>
            </a:r>
            <a:r>
              <a:rPr lang="en-US" dirty="0"/>
              <a:t> then same bits interpreted as integers implies </a:t>
            </a:r>
            <a:r>
              <a:rPr lang="en-US" i="1" dirty="0"/>
              <a:t>a</a:t>
            </a:r>
            <a:r>
              <a:rPr lang="en-US" i="1" baseline="-25000" dirty="0"/>
              <a:t>i</a:t>
            </a:r>
            <a:r>
              <a:rPr lang="en-US" dirty="0"/>
              <a:t> &lt; </a:t>
            </a:r>
            <a:r>
              <a:rPr lang="en-US" i="1" dirty="0"/>
              <a:t>b</a:t>
            </a:r>
            <a:r>
              <a:rPr lang="en-US" i="1" baseline="-25000" dirty="0"/>
              <a:t>i</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915887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T</a:t>
              </a:r>
            </a:p>
          </p:txBody>
        </p:sp>
      </p:grpSp>
      <p:pic>
        <p:nvPicPr>
          <p:cNvPr id="14" name="Picture 13">
            <a:extLst>
              <a:ext uri="{FF2B5EF4-FFF2-40B4-BE49-F238E27FC236}">
                <a16:creationId xmlns:a16="http://schemas.microsoft.com/office/drawing/2014/main" id="{14B1C84E-7732-904F-87D2-18023849535B}"/>
              </a:ext>
            </a:extLst>
          </p:cNvPr>
          <p:cNvPicPr>
            <a:picLocks noChangeAspect="1"/>
          </p:cNvPicPr>
          <p:nvPr/>
        </p:nvPicPr>
        <p:blipFill>
          <a:blip r:embed="rId3"/>
          <a:stretch>
            <a:fillRect/>
          </a:stretch>
        </p:blipFill>
        <p:spPr>
          <a:xfrm>
            <a:off x="4146550" y="4081713"/>
            <a:ext cx="3898900" cy="1206500"/>
          </a:xfrm>
          <a:prstGeom prst="rect">
            <a:avLst/>
          </a:prstGeom>
        </p:spPr>
      </p:pic>
      <p:sp>
        <p:nvSpPr>
          <p:cNvPr id="15" name="Rounded Rectangular Callout 14">
            <a:extLst>
              <a:ext uri="{FF2B5EF4-FFF2-40B4-BE49-F238E27FC236}">
                <a16:creationId xmlns:a16="http://schemas.microsoft.com/office/drawing/2014/main" id="{01EFA8CD-5F6B-E240-8CD6-9EA3C889D8DE}"/>
              </a:ext>
            </a:extLst>
          </p:cNvPr>
          <p:cNvSpPr/>
          <p:nvPr/>
        </p:nvSpPr>
        <p:spPr>
          <a:xfrm>
            <a:off x="6311900" y="3429000"/>
            <a:ext cx="2082800" cy="482600"/>
          </a:xfrm>
          <a:prstGeom prst="wedgeRoundRectCallout">
            <a:avLst>
              <a:gd name="adj1" fmla="val -42785"/>
              <a:gd name="adj2" fmla="val 10986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significand</a:t>
            </a:r>
          </a:p>
        </p:txBody>
      </p:sp>
      <p:sp>
        <p:nvSpPr>
          <p:cNvPr id="16" name="Rounded Rectangular Callout 15">
            <a:extLst>
              <a:ext uri="{FF2B5EF4-FFF2-40B4-BE49-F238E27FC236}">
                <a16:creationId xmlns:a16="http://schemas.microsoft.com/office/drawing/2014/main" id="{17EB9830-EC2A-6E4F-9A51-5ABCEBA4FC8E}"/>
              </a:ext>
            </a:extLst>
          </p:cNvPr>
          <p:cNvSpPr/>
          <p:nvPr/>
        </p:nvSpPr>
        <p:spPr>
          <a:xfrm>
            <a:off x="6070600" y="570163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
        <p:nvSpPr>
          <p:cNvPr id="17" name="Rounded Rectangular Callout 16">
            <a:extLst>
              <a:ext uri="{FF2B5EF4-FFF2-40B4-BE49-F238E27FC236}">
                <a16:creationId xmlns:a16="http://schemas.microsoft.com/office/drawing/2014/main" id="{45964F1B-3B91-E749-820D-103450F2E59D}"/>
              </a:ext>
            </a:extLst>
          </p:cNvPr>
          <p:cNvSpPr/>
          <p:nvPr/>
        </p:nvSpPr>
        <p:spPr>
          <a:xfrm>
            <a:off x="8737600" y="4318001"/>
            <a:ext cx="2082800" cy="482600"/>
          </a:xfrm>
          <a:prstGeom prst="wedgeRoundRectCallout">
            <a:avLst>
              <a:gd name="adj1" fmla="val -81809"/>
              <a:gd name="adj2" fmla="val -7960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exponent</a:t>
            </a:r>
          </a:p>
        </p:txBody>
      </p:sp>
      <p:sp>
        <p:nvSpPr>
          <p:cNvPr id="18" name="Rounded Rectangular Callout 17">
            <a:extLst>
              <a:ext uri="{FF2B5EF4-FFF2-40B4-BE49-F238E27FC236}">
                <a16:creationId xmlns:a16="http://schemas.microsoft.com/office/drawing/2014/main" id="{5C5B7A44-B0BD-4E4C-A059-68E535B1C918}"/>
              </a:ext>
            </a:extLst>
          </p:cNvPr>
          <p:cNvSpPr/>
          <p:nvPr/>
        </p:nvSpPr>
        <p:spPr>
          <a:xfrm>
            <a:off x="2400300" y="3429000"/>
            <a:ext cx="2368926" cy="755399"/>
          </a:xfrm>
          <a:prstGeom prst="wedgeRoundRectCallout">
            <a:avLst>
              <a:gd name="adj1" fmla="val -102"/>
              <a:gd name="adj2" fmla="val -19539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exponent</a:t>
            </a:r>
            <a:br>
              <a:rPr lang="en-US" dirty="0">
                <a:solidFill>
                  <a:srgbClr val="FFFF00"/>
                </a:solidFill>
              </a:rPr>
            </a:br>
            <a:r>
              <a:rPr lang="en-US" dirty="0">
                <a:solidFill>
                  <a:srgbClr val="FFFF00"/>
                </a:solidFill>
              </a:rPr>
              <a:t>(not the exponent)</a:t>
            </a:r>
          </a:p>
        </p:txBody>
      </p:sp>
      <p:sp>
        <p:nvSpPr>
          <p:cNvPr id="19" name="Rounded Rectangular Callout 18">
            <a:extLst>
              <a:ext uri="{FF2B5EF4-FFF2-40B4-BE49-F238E27FC236}">
                <a16:creationId xmlns:a16="http://schemas.microsoft.com/office/drawing/2014/main" id="{230D86F1-F63A-234D-9A37-8A7B70D0BB70}"/>
              </a:ext>
            </a:extLst>
          </p:cNvPr>
          <p:cNvSpPr/>
          <p:nvPr/>
        </p:nvSpPr>
        <p:spPr>
          <a:xfrm>
            <a:off x="7575550" y="514393"/>
            <a:ext cx="2444750" cy="755399"/>
          </a:xfrm>
          <a:prstGeom prst="wedgeRoundRectCallout">
            <a:avLst>
              <a:gd name="adj1" fmla="val -75712"/>
              <a:gd name="adj2" fmla="val 1593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significand</a:t>
            </a:r>
            <a:br>
              <a:rPr lang="en-US" dirty="0">
                <a:solidFill>
                  <a:srgbClr val="FFFF00"/>
                </a:solidFill>
              </a:rPr>
            </a:br>
            <a:r>
              <a:rPr lang="en-US" dirty="0">
                <a:solidFill>
                  <a:srgbClr val="FFFF00"/>
                </a:solidFill>
              </a:rPr>
              <a:t>(not the significand)</a:t>
            </a:r>
          </a:p>
        </p:txBody>
      </p:sp>
      <p:sp>
        <p:nvSpPr>
          <p:cNvPr id="21" name="Rounded Rectangular Callout 20">
            <a:extLst>
              <a:ext uri="{FF2B5EF4-FFF2-40B4-BE49-F238E27FC236}">
                <a16:creationId xmlns:a16="http://schemas.microsoft.com/office/drawing/2014/main" id="{EF186C7C-DF05-6F48-9C65-C1865E8299E2}"/>
              </a:ext>
            </a:extLst>
          </p:cNvPr>
          <p:cNvSpPr/>
          <p:nvPr/>
        </p:nvSpPr>
        <p:spPr>
          <a:xfrm>
            <a:off x="88900" y="3187700"/>
            <a:ext cx="2082800" cy="482600"/>
          </a:xfrm>
          <a:prstGeom prst="wedgeRoundRectCallout">
            <a:avLst>
              <a:gd name="adj1" fmla="val 42581"/>
              <a:gd name="adj2" fmla="val -2164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 bit</a:t>
            </a:r>
          </a:p>
        </p:txBody>
      </p:sp>
      <p:sp>
        <p:nvSpPr>
          <p:cNvPr id="22" name="Rounded Rectangular Callout 21">
            <a:extLst>
              <a:ext uri="{FF2B5EF4-FFF2-40B4-BE49-F238E27FC236}">
                <a16:creationId xmlns:a16="http://schemas.microsoft.com/office/drawing/2014/main" id="{B0E2B360-C8AF-0042-8E6E-30718D4ECA44}"/>
              </a:ext>
            </a:extLst>
          </p:cNvPr>
          <p:cNvSpPr/>
          <p:nvPr/>
        </p:nvSpPr>
        <p:spPr>
          <a:xfrm>
            <a:off x="8978900" y="274888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Tree>
    <p:extLst>
      <p:ext uri="{BB962C8B-B14F-4D97-AF65-F5344CB8AC3E}">
        <p14:creationId xmlns:p14="http://schemas.microsoft.com/office/powerpoint/2010/main" val="3463776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vertical)">
                                      <p:cBhvr>
                                        <p:cTn id="7" dur="500"/>
                                        <p:tgtEl>
                                          <p:spTgt spid="19"/>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randombar(vertical)">
                                      <p:cBhvr>
                                        <p:cTn id="10" dur="500"/>
                                        <p:tgtEl>
                                          <p:spTgt spid="21"/>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randombar(vertical)">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5"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vertical)">
                                      <p:cBhvr>
                                        <p:cTn id="18" dur="500"/>
                                        <p:tgtEl>
                                          <p:spTgt spid="22"/>
                                        </p:tgtEl>
                                      </p:cBhvr>
                                    </p:animEffect>
                                  </p:childTnLst>
                                </p:cTn>
                              </p:par>
                              <p:par>
                                <p:cTn id="19" presetID="14" presetClass="entr" presetSubtype="5"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randombar(vertical)">
                                      <p:cBhvr>
                                        <p:cTn id="21" dur="500"/>
                                        <p:tgtEl>
                                          <p:spTgt spid="15"/>
                                        </p:tgtEl>
                                      </p:cBhvr>
                                    </p:animEffect>
                                  </p:childTnLst>
                                </p:cTn>
                              </p:par>
                              <p:par>
                                <p:cTn id="22" presetID="14" presetClass="entr" presetSubtype="5"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randombar(vertical)">
                                      <p:cBhvr>
                                        <p:cTn id="24" dur="500"/>
                                        <p:tgtEl>
                                          <p:spTgt spid="17"/>
                                        </p:tgtEl>
                                      </p:cBhvr>
                                    </p:animEffect>
                                  </p:childTnLst>
                                </p:cTn>
                              </p:par>
                              <p:par>
                                <p:cTn id="25" presetID="14" presetClass="entr" presetSubtype="5"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randombar(vertical)">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1" grpId="0" animBg="1"/>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3" name="Picture 2">
            <a:extLst>
              <a:ext uri="{FF2B5EF4-FFF2-40B4-BE49-F238E27FC236}">
                <a16:creationId xmlns:a16="http://schemas.microsoft.com/office/drawing/2014/main" id="{75FBE979-ED4C-A74F-AA67-2BDBFAADA95E}"/>
              </a:ext>
            </a:extLst>
          </p:cNvPr>
          <p:cNvPicPr>
            <a:picLocks noChangeAspect="1"/>
          </p:cNvPicPr>
          <p:nvPr/>
        </p:nvPicPr>
        <p:blipFill>
          <a:blip r:embed="rId3"/>
          <a:stretch>
            <a:fillRect/>
          </a:stretch>
        </p:blipFill>
        <p:spPr>
          <a:xfrm>
            <a:off x="2736850" y="4024563"/>
            <a:ext cx="6642100" cy="1270000"/>
          </a:xfrm>
          <a:prstGeom prst="rect">
            <a:avLst/>
          </a:prstGeom>
        </p:spPr>
      </p:pic>
    </p:spTree>
    <p:extLst>
      <p:ext uri="{BB962C8B-B14F-4D97-AF65-F5344CB8AC3E}">
        <p14:creationId xmlns:p14="http://schemas.microsoft.com/office/powerpoint/2010/main" val="161662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1BA86CF-F84A-6F4D-A65D-0CCD24F98419}"/>
              </a:ext>
            </a:extLst>
          </p:cNvPr>
          <p:cNvSpPr>
            <a:spLocks noGrp="1"/>
          </p:cNvSpPr>
          <p:nvPr>
            <p:ph type="title"/>
          </p:nvPr>
        </p:nvSpPr>
        <p:spPr/>
        <p:txBody>
          <a:bodyPr/>
          <a:lstStyle/>
          <a:p>
            <a:r>
              <a:rPr lang="en-US" dirty="0"/>
              <a:t>IEEE Standard 754:</a:t>
            </a:r>
            <a:br>
              <a:rPr lang="en-US" dirty="0"/>
            </a:br>
            <a:r>
              <a:rPr lang="en-US" dirty="0"/>
              <a:t>Precision Options</a:t>
            </a:r>
          </a:p>
        </p:txBody>
      </p:sp>
      <p:sp>
        <p:nvSpPr>
          <p:cNvPr id="40" name="Content Placeholder 39">
            <a:extLst>
              <a:ext uri="{FF2B5EF4-FFF2-40B4-BE49-F238E27FC236}">
                <a16:creationId xmlns:a16="http://schemas.microsoft.com/office/drawing/2014/main" id="{6ABCFC55-ED84-944F-88ED-A49B7AC42846}"/>
              </a:ext>
            </a:extLst>
          </p:cNvPr>
          <p:cNvSpPr>
            <a:spLocks noGrp="1"/>
          </p:cNvSpPr>
          <p:nvPr>
            <p:ph sz="half" idx="2"/>
          </p:nvPr>
        </p:nvSpPr>
        <p:spPr>
          <a:xfrm>
            <a:off x="6689730" y="1713413"/>
            <a:ext cx="5962736" cy="5008061"/>
          </a:xfrm>
        </p:spPr>
        <p:txBody>
          <a:bodyPr>
            <a:normAutofit/>
          </a:bodyPr>
          <a:lstStyle/>
          <a:p>
            <a:r>
              <a:rPr lang="en-US" dirty="0"/>
              <a:t>binary16</a:t>
            </a:r>
            <a:br>
              <a:rPr lang="en-US" dirty="0"/>
            </a:br>
            <a:r>
              <a:rPr lang="en-US" dirty="0"/>
              <a:t>informally, “half precision”</a:t>
            </a:r>
          </a:p>
          <a:p>
            <a:r>
              <a:rPr lang="en-US" dirty="0"/>
              <a:t>binary32</a:t>
            </a:r>
            <a:br>
              <a:rPr lang="en-US" dirty="0"/>
            </a:br>
            <a:r>
              <a:rPr lang="en-US" dirty="0"/>
              <a:t>“single precision” in IEEE 754-1985</a:t>
            </a:r>
            <a:br>
              <a:rPr lang="en-US" dirty="0"/>
            </a:br>
            <a:r>
              <a:rPr lang="en-US" dirty="0">
                <a:latin typeface="Lucida Console" panose="020B0609040504020204" pitchFamily="49" charset="0"/>
              </a:rPr>
              <a:t>float</a:t>
            </a:r>
            <a:r>
              <a:rPr lang="en-US" dirty="0"/>
              <a:t> in C</a:t>
            </a:r>
          </a:p>
          <a:p>
            <a:r>
              <a:rPr lang="en-US" dirty="0"/>
              <a:t>binary64</a:t>
            </a:r>
            <a:br>
              <a:rPr lang="en-US" dirty="0"/>
            </a:br>
            <a:r>
              <a:rPr lang="en-US" dirty="0"/>
              <a:t>“double precision” in IEEE 754-1985</a:t>
            </a:r>
            <a:br>
              <a:rPr lang="en-US" dirty="0"/>
            </a:br>
            <a:r>
              <a:rPr lang="en-US" dirty="0">
                <a:latin typeface="Lucida Console" panose="020B0609040504020204" pitchFamily="49" charset="0"/>
              </a:rPr>
              <a:t>double</a:t>
            </a:r>
            <a:r>
              <a:rPr lang="en-US" dirty="0"/>
              <a:t> in C</a:t>
            </a:r>
          </a:p>
          <a:p>
            <a:r>
              <a:rPr lang="en-US" dirty="0"/>
              <a:t>binary128</a:t>
            </a:r>
            <a:br>
              <a:rPr lang="en-US" dirty="0"/>
            </a:br>
            <a:r>
              <a:rPr lang="en-US" dirty="0"/>
              <a:t>informally, “quad precision”</a:t>
            </a:r>
            <a:br>
              <a:rPr lang="en-US" dirty="0"/>
            </a:br>
            <a:r>
              <a:rPr lang="en-US" dirty="0"/>
              <a:t>sometimes </a:t>
            </a:r>
            <a:r>
              <a:rPr lang="en-US" dirty="0">
                <a:latin typeface="Lucida Console" panose="020B0609040504020204" pitchFamily="49" charset="0"/>
              </a:rPr>
              <a:t>long double</a:t>
            </a:r>
            <a:r>
              <a:rPr lang="en-US" dirty="0"/>
              <a:t> in C</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8" name="Group 37">
            <a:extLst>
              <a:ext uri="{FF2B5EF4-FFF2-40B4-BE49-F238E27FC236}">
                <a16:creationId xmlns:a16="http://schemas.microsoft.com/office/drawing/2014/main" id="{F77120A4-65A5-7044-B384-611009C2B0C1}"/>
              </a:ext>
            </a:extLst>
          </p:cNvPr>
          <p:cNvGrpSpPr/>
          <p:nvPr/>
        </p:nvGrpSpPr>
        <p:grpSpPr>
          <a:xfrm>
            <a:off x="184525" y="1966803"/>
            <a:ext cx="6514639" cy="4113431"/>
            <a:chOff x="3337140" y="1966803"/>
            <a:chExt cx="8600860" cy="4113431"/>
          </a:xfrm>
        </p:grpSpPr>
        <p:grpSp>
          <p:nvGrpSpPr>
            <p:cNvPr id="9" name="Group 8">
              <a:extLst>
                <a:ext uri="{FF2B5EF4-FFF2-40B4-BE49-F238E27FC236}">
                  <a16:creationId xmlns:a16="http://schemas.microsoft.com/office/drawing/2014/main" id="{2CE7F58D-024F-AD4D-8E47-F0571E094825}"/>
                </a:ext>
              </a:extLst>
            </p:cNvPr>
            <p:cNvGrpSpPr/>
            <p:nvPr/>
          </p:nvGrpSpPr>
          <p:grpSpPr>
            <a:xfrm>
              <a:off x="3403600" y="1966803"/>
              <a:ext cx="8534400" cy="685800"/>
              <a:chOff x="952500" y="1981200"/>
              <a:chExt cx="8534400" cy="685800"/>
            </a:xfrm>
          </p:grpSpPr>
          <p:sp>
            <p:nvSpPr>
              <p:cNvPr id="10" name="Rectangle 9">
                <a:extLst>
                  <a:ext uri="{FF2B5EF4-FFF2-40B4-BE49-F238E27FC236}">
                    <a16:creationId xmlns:a16="http://schemas.microsoft.com/office/drawing/2014/main" id="{FDDABE1D-05EF-714F-AEF4-EEB45058D84B}"/>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1" name="Rectangle 10">
                <a:extLst>
                  <a:ext uri="{FF2B5EF4-FFF2-40B4-BE49-F238E27FC236}">
                    <a16:creationId xmlns:a16="http://schemas.microsoft.com/office/drawing/2014/main" id="{0BF8B759-B845-DF45-9CE5-E0014E20CF91}"/>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2" name="Rectangle 11">
                <a:extLst>
                  <a:ext uri="{FF2B5EF4-FFF2-40B4-BE49-F238E27FC236}">
                    <a16:creationId xmlns:a16="http://schemas.microsoft.com/office/drawing/2014/main" id="{148B9798-A096-1249-B957-248A6A31A7E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3" name="Group 12">
              <a:extLst>
                <a:ext uri="{FF2B5EF4-FFF2-40B4-BE49-F238E27FC236}">
                  <a16:creationId xmlns:a16="http://schemas.microsoft.com/office/drawing/2014/main" id="{54EE1D71-C4B8-2841-A78F-0D132587C76D}"/>
                </a:ext>
              </a:extLst>
            </p:cNvPr>
            <p:cNvGrpSpPr/>
            <p:nvPr/>
          </p:nvGrpSpPr>
          <p:grpSpPr>
            <a:xfrm>
              <a:off x="3403600" y="3097103"/>
              <a:ext cx="8534400" cy="685800"/>
              <a:chOff x="952500" y="1981200"/>
              <a:chExt cx="8534400" cy="685800"/>
            </a:xfrm>
          </p:grpSpPr>
          <p:sp>
            <p:nvSpPr>
              <p:cNvPr id="14" name="Rectangle 13">
                <a:extLst>
                  <a:ext uri="{FF2B5EF4-FFF2-40B4-BE49-F238E27FC236}">
                    <a16:creationId xmlns:a16="http://schemas.microsoft.com/office/drawing/2014/main" id="{8F0F94EC-26FF-CC4A-863C-8ACDCD0214A9}"/>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7DF76-F9FE-1744-9D1C-74B6B0014BA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6" name="Rectangle 15">
                <a:extLst>
                  <a:ext uri="{FF2B5EF4-FFF2-40B4-BE49-F238E27FC236}">
                    <a16:creationId xmlns:a16="http://schemas.microsoft.com/office/drawing/2014/main" id="{1461FEFF-2CE1-AF42-90D7-9377D5E340C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7" name="Group 16">
              <a:extLst>
                <a:ext uri="{FF2B5EF4-FFF2-40B4-BE49-F238E27FC236}">
                  <a16:creationId xmlns:a16="http://schemas.microsoft.com/office/drawing/2014/main" id="{5EBA40FD-B904-5F4B-A989-407CA19D414D}"/>
                </a:ext>
              </a:extLst>
            </p:cNvPr>
            <p:cNvGrpSpPr/>
            <p:nvPr/>
          </p:nvGrpSpPr>
          <p:grpSpPr>
            <a:xfrm>
              <a:off x="3403600" y="4187934"/>
              <a:ext cx="8534400" cy="685800"/>
              <a:chOff x="952500" y="1981200"/>
              <a:chExt cx="8534400" cy="685800"/>
            </a:xfrm>
          </p:grpSpPr>
          <p:sp>
            <p:nvSpPr>
              <p:cNvPr id="18" name="Rectangle 17">
                <a:extLst>
                  <a:ext uri="{FF2B5EF4-FFF2-40B4-BE49-F238E27FC236}">
                    <a16:creationId xmlns:a16="http://schemas.microsoft.com/office/drawing/2014/main" id="{26B2DC96-80C8-5042-AA24-1FE882B0F2E0}"/>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9" name="Rectangle 18">
                <a:extLst>
                  <a:ext uri="{FF2B5EF4-FFF2-40B4-BE49-F238E27FC236}">
                    <a16:creationId xmlns:a16="http://schemas.microsoft.com/office/drawing/2014/main" id="{CF0B7A58-6E45-8F46-8EFE-F063BDA72E2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0" name="Rectangle 19">
                <a:extLst>
                  <a:ext uri="{FF2B5EF4-FFF2-40B4-BE49-F238E27FC236}">
                    <a16:creationId xmlns:a16="http://schemas.microsoft.com/office/drawing/2014/main" id="{DF42ED26-2C34-FA47-8341-37BC787D619B}"/>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21" name="Group 20">
              <a:extLst>
                <a:ext uri="{FF2B5EF4-FFF2-40B4-BE49-F238E27FC236}">
                  <a16:creationId xmlns:a16="http://schemas.microsoft.com/office/drawing/2014/main" id="{2468D570-0540-3C41-9F4A-1B89300E69CD}"/>
                </a:ext>
              </a:extLst>
            </p:cNvPr>
            <p:cNvGrpSpPr/>
            <p:nvPr/>
          </p:nvGrpSpPr>
          <p:grpSpPr>
            <a:xfrm>
              <a:off x="3403600" y="5318234"/>
              <a:ext cx="8534400" cy="685800"/>
              <a:chOff x="952500" y="1981200"/>
              <a:chExt cx="8534400" cy="685800"/>
            </a:xfrm>
          </p:grpSpPr>
          <p:sp>
            <p:nvSpPr>
              <p:cNvPr id="22" name="Rectangle 21">
                <a:extLst>
                  <a:ext uri="{FF2B5EF4-FFF2-40B4-BE49-F238E27FC236}">
                    <a16:creationId xmlns:a16="http://schemas.microsoft.com/office/drawing/2014/main" id="{0B5C09BE-F750-DF48-AF1C-BB69A41D5B03}"/>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49ECF5E1-CEAC-524E-89CF-7E2EDDE70819}"/>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C3F00EEC-318C-9142-8E47-BC2DB4E4F8E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71FE8D8F-13A4-554A-B799-F524E2991180}"/>
                </a:ext>
              </a:extLst>
            </p:cNvPr>
            <p:cNvSpPr txBox="1"/>
            <p:nvPr/>
          </p:nvSpPr>
          <p:spPr>
            <a:xfrm>
              <a:off x="3343368" y="2349391"/>
              <a:ext cx="806265" cy="369332"/>
            </a:xfrm>
            <a:prstGeom prst="rect">
              <a:avLst/>
            </a:prstGeom>
            <a:noFill/>
          </p:spPr>
          <p:txBody>
            <a:bodyPr wrap="square" rtlCol="0">
              <a:spAutoFit/>
            </a:bodyPr>
            <a:lstStyle/>
            <a:p>
              <a:pPr algn="ctr"/>
              <a:r>
                <a:rPr lang="en-US" dirty="0"/>
                <a:t>1 bit</a:t>
              </a:r>
            </a:p>
          </p:txBody>
        </p:sp>
        <p:sp>
          <p:nvSpPr>
            <p:cNvPr id="26" name="TextBox 25">
              <a:extLst>
                <a:ext uri="{FF2B5EF4-FFF2-40B4-BE49-F238E27FC236}">
                  <a16:creationId xmlns:a16="http://schemas.microsoft.com/office/drawing/2014/main" id="{3DD9F7C5-76A0-CD43-B053-E6D5FBC04F48}"/>
                </a:ext>
              </a:extLst>
            </p:cNvPr>
            <p:cNvSpPr txBox="1"/>
            <p:nvPr/>
          </p:nvSpPr>
          <p:spPr>
            <a:xfrm>
              <a:off x="4705835" y="2339220"/>
              <a:ext cx="965425" cy="369332"/>
            </a:xfrm>
            <a:prstGeom prst="rect">
              <a:avLst/>
            </a:prstGeom>
            <a:noFill/>
          </p:spPr>
          <p:txBody>
            <a:bodyPr wrap="square" rtlCol="0">
              <a:spAutoFit/>
            </a:bodyPr>
            <a:lstStyle/>
            <a:p>
              <a:pPr algn="ctr"/>
              <a:r>
                <a:rPr lang="en-US" dirty="0"/>
                <a:t>5 bits</a:t>
              </a:r>
            </a:p>
          </p:txBody>
        </p:sp>
        <p:sp>
          <p:nvSpPr>
            <p:cNvPr id="27" name="TextBox 26">
              <a:extLst>
                <a:ext uri="{FF2B5EF4-FFF2-40B4-BE49-F238E27FC236}">
                  <a16:creationId xmlns:a16="http://schemas.microsoft.com/office/drawing/2014/main" id="{3C3BB763-EAA4-F042-8C05-610D15095472}"/>
                </a:ext>
              </a:extLst>
            </p:cNvPr>
            <p:cNvSpPr txBox="1"/>
            <p:nvPr/>
          </p:nvSpPr>
          <p:spPr>
            <a:xfrm>
              <a:off x="8586484" y="2360722"/>
              <a:ext cx="1127735" cy="369332"/>
            </a:xfrm>
            <a:prstGeom prst="rect">
              <a:avLst/>
            </a:prstGeom>
            <a:noFill/>
          </p:spPr>
          <p:txBody>
            <a:bodyPr wrap="square" rtlCol="0">
              <a:spAutoFit/>
            </a:bodyPr>
            <a:lstStyle/>
            <a:p>
              <a:pPr algn="ctr"/>
              <a:r>
                <a:rPr lang="en-US" dirty="0"/>
                <a:t>10 bits</a:t>
              </a:r>
            </a:p>
          </p:txBody>
        </p:sp>
        <p:sp>
          <p:nvSpPr>
            <p:cNvPr id="28" name="TextBox 27">
              <a:extLst>
                <a:ext uri="{FF2B5EF4-FFF2-40B4-BE49-F238E27FC236}">
                  <a16:creationId xmlns:a16="http://schemas.microsoft.com/office/drawing/2014/main" id="{8D3B0445-D1FF-994D-B927-32511A43ED10}"/>
                </a:ext>
              </a:extLst>
            </p:cNvPr>
            <p:cNvSpPr txBox="1"/>
            <p:nvPr/>
          </p:nvSpPr>
          <p:spPr>
            <a:xfrm>
              <a:off x="3337140" y="3472769"/>
              <a:ext cx="806265" cy="369332"/>
            </a:xfrm>
            <a:prstGeom prst="rect">
              <a:avLst/>
            </a:prstGeom>
            <a:noFill/>
          </p:spPr>
          <p:txBody>
            <a:bodyPr wrap="square" rtlCol="0">
              <a:spAutoFit/>
            </a:bodyPr>
            <a:lstStyle/>
            <a:p>
              <a:pPr algn="ctr"/>
              <a:r>
                <a:rPr lang="en-US" dirty="0"/>
                <a:t>1 bit</a:t>
              </a:r>
            </a:p>
          </p:txBody>
        </p:sp>
        <p:sp>
          <p:nvSpPr>
            <p:cNvPr id="29" name="TextBox 28">
              <a:extLst>
                <a:ext uri="{FF2B5EF4-FFF2-40B4-BE49-F238E27FC236}">
                  <a16:creationId xmlns:a16="http://schemas.microsoft.com/office/drawing/2014/main" id="{CE5102A1-8732-714D-88B4-05827340977C}"/>
                </a:ext>
              </a:extLst>
            </p:cNvPr>
            <p:cNvSpPr txBox="1"/>
            <p:nvPr/>
          </p:nvSpPr>
          <p:spPr>
            <a:xfrm>
              <a:off x="4699608" y="3462598"/>
              <a:ext cx="965425" cy="369332"/>
            </a:xfrm>
            <a:prstGeom prst="rect">
              <a:avLst/>
            </a:prstGeom>
            <a:noFill/>
          </p:spPr>
          <p:txBody>
            <a:bodyPr wrap="square" rtlCol="0">
              <a:spAutoFit/>
            </a:bodyPr>
            <a:lstStyle/>
            <a:p>
              <a:pPr algn="ctr"/>
              <a:r>
                <a:rPr lang="en-US" dirty="0"/>
                <a:t>8 bits</a:t>
              </a:r>
            </a:p>
          </p:txBody>
        </p:sp>
        <p:sp>
          <p:nvSpPr>
            <p:cNvPr id="30" name="TextBox 29">
              <a:extLst>
                <a:ext uri="{FF2B5EF4-FFF2-40B4-BE49-F238E27FC236}">
                  <a16:creationId xmlns:a16="http://schemas.microsoft.com/office/drawing/2014/main" id="{03684A42-D1A3-BF46-A621-82C63EA05C50}"/>
                </a:ext>
              </a:extLst>
            </p:cNvPr>
            <p:cNvSpPr txBox="1"/>
            <p:nvPr/>
          </p:nvSpPr>
          <p:spPr>
            <a:xfrm>
              <a:off x="8580255" y="3484100"/>
              <a:ext cx="1127735" cy="369332"/>
            </a:xfrm>
            <a:prstGeom prst="rect">
              <a:avLst/>
            </a:prstGeom>
            <a:noFill/>
          </p:spPr>
          <p:txBody>
            <a:bodyPr wrap="square" rtlCol="0">
              <a:spAutoFit/>
            </a:bodyPr>
            <a:lstStyle/>
            <a:p>
              <a:pPr algn="ctr"/>
              <a:r>
                <a:rPr lang="en-US" dirty="0"/>
                <a:t>23 bits</a:t>
              </a:r>
            </a:p>
          </p:txBody>
        </p:sp>
        <p:sp>
          <p:nvSpPr>
            <p:cNvPr id="31" name="TextBox 30">
              <a:extLst>
                <a:ext uri="{FF2B5EF4-FFF2-40B4-BE49-F238E27FC236}">
                  <a16:creationId xmlns:a16="http://schemas.microsoft.com/office/drawing/2014/main" id="{AB648B11-5A58-6241-9FBC-88DD9A1C61AD}"/>
                </a:ext>
              </a:extLst>
            </p:cNvPr>
            <p:cNvSpPr txBox="1"/>
            <p:nvPr/>
          </p:nvSpPr>
          <p:spPr>
            <a:xfrm>
              <a:off x="3337140" y="4566489"/>
              <a:ext cx="806265" cy="369332"/>
            </a:xfrm>
            <a:prstGeom prst="rect">
              <a:avLst/>
            </a:prstGeom>
            <a:noFill/>
          </p:spPr>
          <p:txBody>
            <a:bodyPr wrap="square" rtlCol="0">
              <a:spAutoFit/>
            </a:bodyPr>
            <a:lstStyle/>
            <a:p>
              <a:pPr algn="ctr"/>
              <a:r>
                <a:rPr lang="en-US" dirty="0"/>
                <a:t>1 bit</a:t>
              </a:r>
            </a:p>
          </p:txBody>
        </p:sp>
        <p:sp>
          <p:nvSpPr>
            <p:cNvPr id="32" name="TextBox 31">
              <a:extLst>
                <a:ext uri="{FF2B5EF4-FFF2-40B4-BE49-F238E27FC236}">
                  <a16:creationId xmlns:a16="http://schemas.microsoft.com/office/drawing/2014/main" id="{88064B21-E817-F944-992C-47A376483D3A}"/>
                </a:ext>
              </a:extLst>
            </p:cNvPr>
            <p:cNvSpPr txBox="1"/>
            <p:nvPr/>
          </p:nvSpPr>
          <p:spPr>
            <a:xfrm>
              <a:off x="4618453" y="4556318"/>
              <a:ext cx="1127735" cy="369332"/>
            </a:xfrm>
            <a:prstGeom prst="rect">
              <a:avLst/>
            </a:prstGeom>
            <a:noFill/>
          </p:spPr>
          <p:txBody>
            <a:bodyPr wrap="square" rtlCol="0">
              <a:spAutoFit/>
            </a:bodyPr>
            <a:lstStyle/>
            <a:p>
              <a:pPr algn="ctr"/>
              <a:r>
                <a:rPr lang="en-US" dirty="0"/>
                <a:t>11 bits</a:t>
              </a:r>
            </a:p>
          </p:txBody>
        </p:sp>
        <p:sp>
          <p:nvSpPr>
            <p:cNvPr id="33" name="TextBox 32">
              <a:extLst>
                <a:ext uri="{FF2B5EF4-FFF2-40B4-BE49-F238E27FC236}">
                  <a16:creationId xmlns:a16="http://schemas.microsoft.com/office/drawing/2014/main" id="{B6C300D5-8678-CA47-8B49-C3966E5F2984}"/>
                </a:ext>
              </a:extLst>
            </p:cNvPr>
            <p:cNvSpPr txBox="1"/>
            <p:nvPr/>
          </p:nvSpPr>
          <p:spPr>
            <a:xfrm>
              <a:off x="8580255" y="4577820"/>
              <a:ext cx="1127735" cy="369332"/>
            </a:xfrm>
            <a:prstGeom prst="rect">
              <a:avLst/>
            </a:prstGeom>
            <a:noFill/>
          </p:spPr>
          <p:txBody>
            <a:bodyPr wrap="square" rtlCol="0">
              <a:spAutoFit/>
            </a:bodyPr>
            <a:lstStyle/>
            <a:p>
              <a:pPr algn="ctr"/>
              <a:r>
                <a:rPr lang="en-US" dirty="0"/>
                <a:t>52 bits</a:t>
              </a:r>
            </a:p>
          </p:txBody>
        </p:sp>
        <p:sp>
          <p:nvSpPr>
            <p:cNvPr id="34" name="TextBox 33">
              <a:extLst>
                <a:ext uri="{FF2B5EF4-FFF2-40B4-BE49-F238E27FC236}">
                  <a16:creationId xmlns:a16="http://schemas.microsoft.com/office/drawing/2014/main" id="{1D04C76B-7333-164A-BCF5-FC8B6F5F5076}"/>
                </a:ext>
              </a:extLst>
            </p:cNvPr>
            <p:cNvSpPr txBox="1"/>
            <p:nvPr/>
          </p:nvSpPr>
          <p:spPr>
            <a:xfrm>
              <a:off x="3337383" y="5699571"/>
              <a:ext cx="806265" cy="369332"/>
            </a:xfrm>
            <a:prstGeom prst="rect">
              <a:avLst/>
            </a:prstGeom>
            <a:noFill/>
          </p:spPr>
          <p:txBody>
            <a:bodyPr wrap="square" rtlCol="0">
              <a:spAutoFit/>
            </a:bodyPr>
            <a:lstStyle/>
            <a:p>
              <a:pPr algn="ctr"/>
              <a:r>
                <a:rPr lang="en-US" dirty="0"/>
                <a:t>1 bit</a:t>
              </a:r>
            </a:p>
          </p:txBody>
        </p:sp>
        <p:sp>
          <p:nvSpPr>
            <p:cNvPr id="35" name="TextBox 34">
              <a:extLst>
                <a:ext uri="{FF2B5EF4-FFF2-40B4-BE49-F238E27FC236}">
                  <a16:creationId xmlns:a16="http://schemas.microsoft.com/office/drawing/2014/main" id="{37880758-A109-D244-8C3E-7E7269B2066B}"/>
                </a:ext>
              </a:extLst>
            </p:cNvPr>
            <p:cNvSpPr txBox="1"/>
            <p:nvPr/>
          </p:nvSpPr>
          <p:spPr>
            <a:xfrm>
              <a:off x="4618697" y="5689400"/>
              <a:ext cx="1127735" cy="369332"/>
            </a:xfrm>
            <a:prstGeom prst="rect">
              <a:avLst/>
            </a:prstGeom>
            <a:noFill/>
          </p:spPr>
          <p:txBody>
            <a:bodyPr wrap="square" rtlCol="0">
              <a:spAutoFit/>
            </a:bodyPr>
            <a:lstStyle/>
            <a:p>
              <a:pPr algn="ctr"/>
              <a:r>
                <a:rPr lang="en-US" dirty="0"/>
                <a:t>15 bits</a:t>
              </a:r>
            </a:p>
          </p:txBody>
        </p:sp>
        <p:sp>
          <p:nvSpPr>
            <p:cNvPr id="36" name="TextBox 35">
              <a:extLst>
                <a:ext uri="{FF2B5EF4-FFF2-40B4-BE49-F238E27FC236}">
                  <a16:creationId xmlns:a16="http://schemas.microsoft.com/office/drawing/2014/main" id="{BD90F865-9F0B-C143-94C8-CCE7E68F027F}"/>
                </a:ext>
              </a:extLst>
            </p:cNvPr>
            <p:cNvSpPr txBox="1"/>
            <p:nvPr/>
          </p:nvSpPr>
          <p:spPr>
            <a:xfrm>
              <a:off x="8499343" y="5710902"/>
              <a:ext cx="1290047" cy="369332"/>
            </a:xfrm>
            <a:prstGeom prst="rect">
              <a:avLst/>
            </a:prstGeom>
            <a:noFill/>
          </p:spPr>
          <p:txBody>
            <a:bodyPr wrap="square" rtlCol="0">
              <a:spAutoFit/>
            </a:bodyPr>
            <a:lstStyle/>
            <a:p>
              <a:pPr algn="ctr"/>
              <a:r>
                <a:rPr lang="en-US" dirty="0"/>
                <a:t>112 bits</a:t>
              </a:r>
            </a:p>
          </p:txBody>
        </p:sp>
      </p:grpSp>
    </p:spTree>
    <p:extLst>
      <p:ext uri="{BB962C8B-B14F-4D97-AF65-F5344CB8AC3E}">
        <p14:creationId xmlns:p14="http://schemas.microsoft.com/office/powerpoint/2010/main" val="2820605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Intel x87 80-bit extended precision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969F2483-F8B6-2046-A58F-E22FE1DE954D}"/>
              </a:ext>
            </a:extLst>
          </p:cNvPr>
          <p:cNvGrpSpPr/>
          <p:nvPr/>
        </p:nvGrpSpPr>
        <p:grpSpPr>
          <a:xfrm>
            <a:off x="2082800" y="2665749"/>
            <a:ext cx="8534400" cy="685800"/>
            <a:chOff x="952500" y="1981200"/>
            <a:chExt cx="8534400" cy="685800"/>
          </a:xfrm>
        </p:grpSpPr>
        <p:sp>
          <p:nvSpPr>
            <p:cNvPr id="13" name="Rectangle 12">
              <a:extLst>
                <a:ext uri="{FF2B5EF4-FFF2-40B4-BE49-F238E27FC236}">
                  <a16:creationId xmlns:a16="http://schemas.microsoft.com/office/drawing/2014/main" id="{12203C4A-6D48-B047-BAB6-AA5D8728D64F}"/>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4" name="Rectangle 13">
              <a:extLst>
                <a:ext uri="{FF2B5EF4-FFF2-40B4-BE49-F238E27FC236}">
                  <a16:creationId xmlns:a16="http://schemas.microsoft.com/office/drawing/2014/main" id="{EDF63536-4FA5-1D4D-BE77-1D03A43CBE1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5" name="Rectangle 14">
              <a:extLst>
                <a:ext uri="{FF2B5EF4-FFF2-40B4-BE49-F238E27FC236}">
                  <a16:creationId xmlns:a16="http://schemas.microsoft.com/office/drawing/2014/main" id="{E52C024F-1AB7-3741-9D43-3D37F8D58E1E}"/>
                </a:ext>
              </a:extLst>
            </p:cNvPr>
            <p:cNvSpPr/>
            <p:nvPr/>
          </p:nvSpPr>
          <p:spPr>
            <a:xfrm>
              <a:off x="4604226" y="1981200"/>
              <a:ext cx="4882674"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6" name="TextBox 15">
            <a:extLst>
              <a:ext uri="{FF2B5EF4-FFF2-40B4-BE49-F238E27FC236}">
                <a16:creationId xmlns:a16="http://schemas.microsoft.com/office/drawing/2014/main" id="{50272E4B-E467-7042-8F65-356FFF6A3DE8}"/>
              </a:ext>
            </a:extLst>
          </p:cNvPr>
          <p:cNvSpPr txBox="1"/>
          <p:nvPr/>
        </p:nvSpPr>
        <p:spPr>
          <a:xfrm>
            <a:off x="2122572" y="3048337"/>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9B035F7D-2292-F04E-8D1F-6BFA4FF37DE7}"/>
              </a:ext>
            </a:extLst>
          </p:cNvPr>
          <p:cNvSpPr txBox="1"/>
          <p:nvPr/>
        </p:nvSpPr>
        <p:spPr>
          <a:xfrm>
            <a:off x="3461226" y="3038166"/>
            <a:ext cx="813043" cy="369332"/>
          </a:xfrm>
          <a:prstGeom prst="rect">
            <a:avLst/>
          </a:prstGeom>
          <a:noFill/>
        </p:spPr>
        <p:txBody>
          <a:bodyPr wrap="none" rtlCol="0">
            <a:spAutoFit/>
          </a:bodyPr>
          <a:lstStyle/>
          <a:p>
            <a:pPr algn="ctr"/>
            <a:r>
              <a:rPr lang="en-US" dirty="0"/>
              <a:t>15 bits</a:t>
            </a:r>
          </a:p>
        </p:txBody>
      </p:sp>
      <p:sp>
        <p:nvSpPr>
          <p:cNvPr id="18" name="TextBox 17">
            <a:extLst>
              <a:ext uri="{FF2B5EF4-FFF2-40B4-BE49-F238E27FC236}">
                <a16:creationId xmlns:a16="http://schemas.microsoft.com/office/drawing/2014/main" id="{74C80B43-6DD4-AE44-88ED-126F5F83DA15}"/>
              </a:ext>
            </a:extLst>
          </p:cNvPr>
          <p:cNvSpPr txBox="1"/>
          <p:nvPr/>
        </p:nvSpPr>
        <p:spPr>
          <a:xfrm>
            <a:off x="7746878" y="3059668"/>
            <a:ext cx="813043" cy="369332"/>
          </a:xfrm>
          <a:prstGeom prst="rect">
            <a:avLst/>
          </a:prstGeom>
          <a:noFill/>
        </p:spPr>
        <p:txBody>
          <a:bodyPr wrap="none" rtlCol="0">
            <a:spAutoFit/>
          </a:bodyPr>
          <a:lstStyle/>
          <a:p>
            <a:pPr algn="ctr"/>
            <a:r>
              <a:rPr lang="en-US" dirty="0"/>
              <a:t>63 bits</a:t>
            </a:r>
          </a:p>
        </p:txBody>
      </p:sp>
      <p:sp>
        <p:nvSpPr>
          <p:cNvPr id="19" name="Rectangle 18">
            <a:extLst>
              <a:ext uri="{FF2B5EF4-FFF2-40B4-BE49-F238E27FC236}">
                <a16:creationId xmlns:a16="http://schemas.microsoft.com/office/drawing/2014/main" id="{E5DBD733-2FD7-2A41-A6F2-3F7B9B44CB4E}"/>
              </a:ext>
            </a:extLst>
          </p:cNvPr>
          <p:cNvSpPr/>
          <p:nvPr/>
        </p:nvSpPr>
        <p:spPr>
          <a:xfrm>
            <a:off x="5041900" y="2665749"/>
            <a:ext cx="6858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p>
        </p:txBody>
      </p:sp>
      <p:sp>
        <p:nvSpPr>
          <p:cNvPr id="20" name="TextBox 19">
            <a:extLst>
              <a:ext uri="{FF2B5EF4-FFF2-40B4-BE49-F238E27FC236}">
                <a16:creationId xmlns:a16="http://schemas.microsoft.com/office/drawing/2014/main" id="{8C15F7B3-0E0E-9F49-94A9-5BE6A56746CE}"/>
              </a:ext>
            </a:extLst>
          </p:cNvPr>
          <p:cNvSpPr txBox="1"/>
          <p:nvPr/>
        </p:nvSpPr>
        <p:spPr>
          <a:xfrm>
            <a:off x="5344864" y="2296417"/>
            <a:ext cx="1502271" cy="369332"/>
          </a:xfrm>
          <a:prstGeom prst="rect">
            <a:avLst/>
          </a:prstGeom>
          <a:noFill/>
        </p:spPr>
        <p:txBody>
          <a:bodyPr wrap="none" rtlCol="0">
            <a:spAutoFit/>
          </a:bodyPr>
          <a:lstStyle/>
          <a:p>
            <a:pPr algn="ctr"/>
            <a:r>
              <a:rPr lang="en-US" dirty="0"/>
              <a:t>(normal form)</a:t>
            </a:r>
          </a:p>
        </p:txBody>
      </p:sp>
      <p:grpSp>
        <p:nvGrpSpPr>
          <p:cNvPr id="21" name="Group 20">
            <a:extLst>
              <a:ext uri="{FF2B5EF4-FFF2-40B4-BE49-F238E27FC236}">
                <a16:creationId xmlns:a16="http://schemas.microsoft.com/office/drawing/2014/main" id="{C9FDB851-F5D8-DF4F-B44B-90BFF9CF3151}"/>
              </a:ext>
            </a:extLst>
          </p:cNvPr>
          <p:cNvGrpSpPr/>
          <p:nvPr/>
        </p:nvGrpSpPr>
        <p:grpSpPr>
          <a:xfrm>
            <a:off x="2082800" y="4248932"/>
            <a:ext cx="8534400" cy="685800"/>
            <a:chOff x="952500" y="1981200"/>
            <a:chExt cx="8534400" cy="685800"/>
          </a:xfrm>
        </p:grpSpPr>
        <p:sp>
          <p:nvSpPr>
            <p:cNvPr id="22" name="Rectangle 21">
              <a:extLst>
                <a:ext uri="{FF2B5EF4-FFF2-40B4-BE49-F238E27FC236}">
                  <a16:creationId xmlns:a16="http://schemas.microsoft.com/office/drawing/2014/main" id="{708A0DE1-702A-1542-BB1F-023D7F7627B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ACD53C97-8E71-9B44-9C7E-26107AC88B5F}"/>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BC2F23C8-005A-BE4D-BA82-CC2107E3A1D1}"/>
                </a:ext>
              </a:extLst>
            </p:cNvPr>
            <p:cNvSpPr/>
            <p:nvPr/>
          </p:nvSpPr>
          <p:spPr>
            <a:xfrm>
              <a:off x="4965700" y="1981200"/>
              <a:ext cx="45212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0FFA1633-4C30-EF42-A726-CEBF5D5898C6}"/>
              </a:ext>
            </a:extLst>
          </p:cNvPr>
          <p:cNvSpPr txBox="1"/>
          <p:nvPr/>
        </p:nvSpPr>
        <p:spPr>
          <a:xfrm>
            <a:off x="2122572" y="4631520"/>
            <a:ext cx="606256" cy="369332"/>
          </a:xfrm>
          <a:prstGeom prst="rect">
            <a:avLst/>
          </a:prstGeom>
          <a:noFill/>
        </p:spPr>
        <p:txBody>
          <a:bodyPr wrap="none" rtlCol="0">
            <a:spAutoFit/>
          </a:bodyPr>
          <a:lstStyle/>
          <a:p>
            <a:pPr algn="ctr"/>
            <a:r>
              <a:rPr lang="en-US" dirty="0"/>
              <a:t>1 bit</a:t>
            </a:r>
          </a:p>
        </p:txBody>
      </p:sp>
      <p:sp>
        <p:nvSpPr>
          <p:cNvPr id="26" name="TextBox 25">
            <a:extLst>
              <a:ext uri="{FF2B5EF4-FFF2-40B4-BE49-F238E27FC236}">
                <a16:creationId xmlns:a16="http://schemas.microsoft.com/office/drawing/2014/main" id="{74CB2C06-422F-A049-9D44-51F46EEBC502}"/>
              </a:ext>
            </a:extLst>
          </p:cNvPr>
          <p:cNvSpPr txBox="1"/>
          <p:nvPr/>
        </p:nvSpPr>
        <p:spPr>
          <a:xfrm>
            <a:off x="3461226" y="4621349"/>
            <a:ext cx="813043" cy="369332"/>
          </a:xfrm>
          <a:prstGeom prst="rect">
            <a:avLst/>
          </a:prstGeom>
          <a:noFill/>
        </p:spPr>
        <p:txBody>
          <a:bodyPr wrap="none" rtlCol="0">
            <a:spAutoFit/>
          </a:bodyPr>
          <a:lstStyle/>
          <a:p>
            <a:pPr algn="ctr"/>
            <a:r>
              <a:rPr lang="en-US" dirty="0"/>
              <a:t>15 bits</a:t>
            </a:r>
          </a:p>
        </p:txBody>
      </p:sp>
      <p:sp>
        <p:nvSpPr>
          <p:cNvPr id="27" name="TextBox 26">
            <a:extLst>
              <a:ext uri="{FF2B5EF4-FFF2-40B4-BE49-F238E27FC236}">
                <a16:creationId xmlns:a16="http://schemas.microsoft.com/office/drawing/2014/main" id="{D0A90D97-6987-6A4C-828E-549E6292145B}"/>
              </a:ext>
            </a:extLst>
          </p:cNvPr>
          <p:cNvSpPr txBox="1"/>
          <p:nvPr/>
        </p:nvSpPr>
        <p:spPr>
          <a:xfrm>
            <a:off x="7746878" y="4642851"/>
            <a:ext cx="813043" cy="369332"/>
          </a:xfrm>
          <a:prstGeom prst="rect">
            <a:avLst/>
          </a:prstGeom>
          <a:noFill/>
        </p:spPr>
        <p:txBody>
          <a:bodyPr wrap="none" rtlCol="0">
            <a:spAutoFit/>
          </a:bodyPr>
          <a:lstStyle/>
          <a:p>
            <a:pPr algn="ctr"/>
            <a:r>
              <a:rPr lang="en-US" dirty="0"/>
              <a:t>62 bits</a:t>
            </a:r>
          </a:p>
        </p:txBody>
      </p:sp>
      <p:sp>
        <p:nvSpPr>
          <p:cNvPr id="28" name="Rectangle 27">
            <a:extLst>
              <a:ext uri="{FF2B5EF4-FFF2-40B4-BE49-F238E27FC236}">
                <a16:creationId xmlns:a16="http://schemas.microsoft.com/office/drawing/2014/main" id="{FCEB0509-5222-D44C-BAF4-2D5B634035EF}"/>
              </a:ext>
            </a:extLst>
          </p:cNvPr>
          <p:cNvSpPr/>
          <p:nvPr/>
        </p:nvSpPr>
        <p:spPr>
          <a:xfrm>
            <a:off x="5041900" y="4248932"/>
            <a:ext cx="10541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dirty="0">
                <a:solidFill>
                  <a:schemeClr val="tx1"/>
                </a:solidFill>
              </a:rPr>
              <a:t>bits63..62</a:t>
            </a:r>
          </a:p>
        </p:txBody>
      </p:sp>
      <p:sp>
        <p:nvSpPr>
          <p:cNvPr id="29" name="TextBox 28">
            <a:extLst>
              <a:ext uri="{FF2B5EF4-FFF2-40B4-BE49-F238E27FC236}">
                <a16:creationId xmlns:a16="http://schemas.microsoft.com/office/drawing/2014/main" id="{CADF13A2-F801-B64D-B51E-BE6324A73DBA}"/>
              </a:ext>
            </a:extLst>
          </p:cNvPr>
          <p:cNvSpPr txBox="1"/>
          <p:nvPr/>
        </p:nvSpPr>
        <p:spPr>
          <a:xfrm>
            <a:off x="5377725" y="3879600"/>
            <a:ext cx="1436548" cy="369332"/>
          </a:xfrm>
          <a:prstGeom prst="rect">
            <a:avLst/>
          </a:prstGeom>
          <a:noFill/>
        </p:spPr>
        <p:txBody>
          <a:bodyPr wrap="none" rtlCol="0">
            <a:spAutoFit/>
          </a:bodyPr>
          <a:lstStyle/>
          <a:p>
            <a:pPr algn="ctr"/>
            <a:r>
              <a:rPr lang="en-US" dirty="0"/>
              <a:t>(other forms)</a:t>
            </a:r>
          </a:p>
        </p:txBody>
      </p:sp>
    </p:spTree>
    <p:extLst>
      <p:ext uri="{BB962C8B-B14F-4D97-AF65-F5344CB8AC3E}">
        <p14:creationId xmlns:p14="http://schemas.microsoft.com/office/powerpoint/2010/main" val="1995015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E ∉ {000…00, 111…11}				000…01 ≤ E ≤ 111…10</a:t>
            </a:r>
          </a:p>
          <a:p>
            <a:endParaRPr lang="en-US" dirty="0"/>
          </a:p>
          <a:p>
            <a:r>
              <a:rPr lang="en-US" dirty="0"/>
              <a:t>Significand’s leading digit is implicitly 1	</a:t>
            </a:r>
            <a:r>
              <a:rPr lang="en-US" i="1" dirty="0"/>
              <a:t>m</a:t>
            </a:r>
            <a:r>
              <a:rPr lang="en-US" dirty="0"/>
              <a:t> = 1.</a:t>
            </a:r>
            <a:r>
              <a:rPr lang="en-US" i="1" dirty="0"/>
              <a:t>fraction</a:t>
            </a:r>
          </a:p>
          <a:p>
            <a:pPr lvl="1"/>
            <a:r>
              <a:rPr lang="en-US" dirty="0"/>
              <a:t>Doesn’t appear in bitfield – get a “free” bit of precision</a:t>
            </a:r>
          </a:p>
          <a:p>
            <a:pPr lvl="1"/>
            <a:r>
              <a:rPr lang="en-US" i="1" dirty="0"/>
              <a:t>m</a:t>
            </a:r>
            <a:r>
              <a:rPr lang="en-US" dirty="0"/>
              <a:t> = 1.0 when </a:t>
            </a:r>
            <a:r>
              <a:rPr lang="en-US" i="1" dirty="0"/>
              <a:t>fraction</a:t>
            </a:r>
            <a:r>
              <a:rPr lang="en-US" dirty="0"/>
              <a:t>=000..00</a:t>
            </a:r>
          </a:p>
          <a:p>
            <a:pPr lvl="1"/>
            <a:r>
              <a:rPr lang="en-US" i="1" dirty="0"/>
              <a:t>m</a:t>
            </a:r>
            <a:r>
              <a:rPr lang="en-US" dirty="0"/>
              <a:t> = 2.0 - </a:t>
            </a:r>
            <a:r>
              <a:rPr lang="el-GR" dirty="0"/>
              <a:t>ε</a:t>
            </a:r>
            <a:r>
              <a:rPr lang="en-US" dirty="0"/>
              <a:t> when </a:t>
            </a:r>
            <a:r>
              <a:rPr lang="en-US" i="1" dirty="0"/>
              <a:t>fraction</a:t>
            </a:r>
            <a:r>
              <a:rPr lang="en-US" dirty="0"/>
              <a:t>=111…11</a:t>
            </a:r>
          </a:p>
          <a:p>
            <a:pPr marL="0" indent="0">
              <a:buNone/>
            </a:pPr>
            <a:endParaRPr lang="en-US" dirty="0"/>
          </a:p>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4045911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Bias Examples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845800" cy="4530725"/>
          </a:xfrm>
        </p:spPr>
        <p:txBody>
          <a:bodyPr>
            <a:normAutofit/>
          </a:bodyPr>
          <a:lstStyle/>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a:p>
            <a:endParaRPr lang="en-US" dirty="0"/>
          </a:p>
          <a:p>
            <a:r>
              <a:rPr lang="en-US" dirty="0"/>
              <a:t>Single precision</a:t>
            </a:r>
          </a:p>
          <a:p>
            <a:pPr lvl="1"/>
            <a:r>
              <a:rPr lang="en-US" i="1" dirty="0"/>
              <a:t>w</a:t>
            </a:r>
            <a:r>
              <a:rPr lang="en-US" dirty="0"/>
              <a:t> = 8</a:t>
            </a:r>
          </a:p>
          <a:p>
            <a:pPr lvl="1"/>
            <a:r>
              <a:rPr lang="en-US" i="1" dirty="0"/>
              <a:t>bias</a:t>
            </a:r>
            <a:r>
              <a:rPr lang="en-US" dirty="0"/>
              <a:t> = 2</a:t>
            </a:r>
            <a:r>
              <a:rPr lang="en-US" baseline="30000" dirty="0"/>
              <a:t>7</a:t>
            </a:r>
            <a:r>
              <a:rPr lang="en-US" dirty="0"/>
              <a:t> - 1 = 127		1 ≤ </a:t>
            </a:r>
            <a:r>
              <a:rPr lang="en-US" i="1" dirty="0"/>
              <a:t>E</a:t>
            </a:r>
            <a:r>
              <a:rPr lang="en-US" dirty="0"/>
              <a:t> ≤ 254		-126 ≤ </a:t>
            </a:r>
            <a:r>
              <a:rPr lang="en-US" i="1" dirty="0"/>
              <a:t>exponent</a:t>
            </a:r>
            <a:r>
              <a:rPr lang="en-US" dirty="0"/>
              <a:t> ≤ 127	</a:t>
            </a:r>
          </a:p>
          <a:p>
            <a:r>
              <a:rPr lang="en-US" dirty="0"/>
              <a:t>Double precision</a:t>
            </a:r>
          </a:p>
          <a:p>
            <a:pPr lvl="1"/>
            <a:r>
              <a:rPr lang="en-US" i="1" dirty="0"/>
              <a:t>w</a:t>
            </a:r>
            <a:r>
              <a:rPr lang="en-US" dirty="0"/>
              <a:t> = 11</a:t>
            </a:r>
          </a:p>
          <a:p>
            <a:pPr lvl="1"/>
            <a:r>
              <a:rPr lang="en-US" i="1" dirty="0"/>
              <a:t>bias</a:t>
            </a:r>
            <a:r>
              <a:rPr lang="en-US" dirty="0"/>
              <a:t> = 2</a:t>
            </a:r>
            <a:r>
              <a:rPr lang="en-US" baseline="30000" dirty="0"/>
              <a:t>10</a:t>
            </a:r>
            <a:r>
              <a:rPr lang="en-US" dirty="0"/>
              <a:t> - 1 = 1023		1 ≤ </a:t>
            </a:r>
            <a:r>
              <a:rPr lang="en-US" i="1" dirty="0"/>
              <a:t>E</a:t>
            </a:r>
            <a:r>
              <a:rPr lang="en-US" dirty="0"/>
              <a:t> ≤ 2046		-1022 ≤ </a:t>
            </a:r>
            <a:r>
              <a:rPr lang="en-US" i="1" dirty="0"/>
              <a:t>exponent</a:t>
            </a:r>
            <a:r>
              <a:rPr lang="en-US" dirty="0"/>
              <a:t> ≤ 2023	</a:t>
            </a:r>
            <a:endParaRPr lang="en-US" i="1" dirty="0"/>
          </a:p>
          <a:p>
            <a:pPr lvl="1"/>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2468546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Normal Numbers:</a:t>
            </a:r>
            <a:br>
              <a:rPr lang="en-US" dirty="0"/>
            </a:br>
            <a:r>
              <a:rPr lang="en-US" dirty="0"/>
              <a:t>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ADFA615E-5047-F34E-B42E-55A57EAB6A58}"/>
              </a:ext>
            </a:extLst>
          </p:cNvPr>
          <p:cNvPicPr>
            <a:picLocks noChangeAspect="1"/>
          </p:cNvPicPr>
          <p:nvPr/>
        </p:nvPicPr>
        <p:blipFill rotWithShape="1">
          <a:blip r:embed="rId3"/>
          <a:srcRect b="54067"/>
          <a:stretch/>
        </p:blipFill>
        <p:spPr>
          <a:xfrm>
            <a:off x="838200" y="5139694"/>
            <a:ext cx="10515600" cy="734688"/>
          </a:xfrm>
          <a:prstGeom prst="rect">
            <a:avLst/>
          </a:prstGeom>
        </p:spPr>
      </p:pic>
      <p:sp>
        <p:nvSpPr>
          <p:cNvPr id="15" name="TextBox 14">
            <a:extLst>
              <a:ext uri="{FF2B5EF4-FFF2-40B4-BE49-F238E27FC236}">
                <a16:creationId xmlns:a16="http://schemas.microsoft.com/office/drawing/2014/main" id="{6AA9CDDB-7B42-9942-B342-BF5F03369A83}"/>
              </a:ext>
            </a:extLst>
          </p:cNvPr>
          <p:cNvSpPr txBox="1"/>
          <p:nvPr/>
        </p:nvSpPr>
        <p:spPr>
          <a:xfrm>
            <a:off x="3279193" y="2226986"/>
            <a:ext cx="744113" cy="369332"/>
          </a:xfrm>
          <a:prstGeom prst="rect">
            <a:avLst/>
          </a:prstGeom>
          <a:noFill/>
        </p:spPr>
        <p:txBody>
          <a:bodyPr wrap="none" rtlCol="0">
            <a:spAutoFit/>
          </a:bodyPr>
          <a:lstStyle/>
          <a:p>
            <a:pPr algn="ctr"/>
            <a:r>
              <a:rPr lang="en-US" i="1" dirty="0"/>
              <a:t>w</a:t>
            </a:r>
            <a:r>
              <a:rPr lang="en-US" dirty="0"/>
              <a:t> bits</a:t>
            </a:r>
          </a:p>
        </p:txBody>
      </p:sp>
      <p:sp>
        <p:nvSpPr>
          <p:cNvPr id="16" name="TextBox 15">
            <a:extLst>
              <a:ext uri="{FF2B5EF4-FFF2-40B4-BE49-F238E27FC236}">
                <a16:creationId xmlns:a16="http://schemas.microsoft.com/office/drawing/2014/main" id="{AAE98D1B-C47D-1F43-A4BF-6E59C7B04C29}"/>
              </a:ext>
            </a:extLst>
          </p:cNvPr>
          <p:cNvSpPr txBox="1"/>
          <p:nvPr/>
        </p:nvSpPr>
        <p:spPr>
          <a:xfrm>
            <a:off x="1868572" y="2226986"/>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2FF914D7-E80F-7545-8363-5797108A8FA8}"/>
              </a:ext>
            </a:extLst>
          </p:cNvPr>
          <p:cNvSpPr txBox="1"/>
          <p:nvPr/>
        </p:nvSpPr>
        <p:spPr>
          <a:xfrm>
            <a:off x="7015974" y="2222022"/>
            <a:ext cx="1119154" cy="369332"/>
          </a:xfrm>
          <a:prstGeom prst="rect">
            <a:avLst/>
          </a:prstGeom>
          <a:noFill/>
        </p:spPr>
        <p:txBody>
          <a:bodyPr wrap="none" rtlCol="0">
            <a:spAutoFit/>
          </a:bodyPr>
          <a:lstStyle/>
          <a:p>
            <a:pPr algn="ctr"/>
            <a:r>
              <a:rPr lang="en-US" i="1" dirty="0"/>
              <a:t>n</a:t>
            </a:r>
            <a:r>
              <a:rPr lang="en-US" dirty="0"/>
              <a:t>-</a:t>
            </a:r>
            <a:r>
              <a:rPr lang="en-US" i="1" dirty="0"/>
              <a:t>w</a:t>
            </a:r>
            <a:r>
              <a:rPr lang="en-US" dirty="0"/>
              <a:t>-1 bits</a:t>
            </a:r>
          </a:p>
        </p:txBody>
      </p:sp>
      <p:sp>
        <p:nvSpPr>
          <p:cNvPr id="18" name="Rounded Rectangular Callout 17">
            <a:extLst>
              <a:ext uri="{FF2B5EF4-FFF2-40B4-BE49-F238E27FC236}">
                <a16:creationId xmlns:a16="http://schemas.microsoft.com/office/drawing/2014/main" id="{9D228276-BF1F-E143-92A1-3F64B3CBBA03}"/>
              </a:ext>
            </a:extLst>
          </p:cNvPr>
          <p:cNvSpPr/>
          <p:nvPr/>
        </p:nvSpPr>
        <p:spPr>
          <a:xfrm>
            <a:off x="184525" y="3557176"/>
            <a:ext cx="2569464" cy="886487"/>
          </a:xfrm>
          <a:prstGeom prst="wedgeRoundRectCallout">
            <a:avLst>
              <a:gd name="adj1" fmla="val 29667"/>
              <a:gd name="adj2" fmla="val -16898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rPr>
              <a:t>S</a:t>
            </a:r>
            <a:r>
              <a:rPr lang="en-US" sz="2800" dirty="0">
                <a:solidFill>
                  <a:srgbClr val="FFFF00"/>
                </a:solidFill>
              </a:rPr>
              <a:t>=0 – positive</a:t>
            </a:r>
          </a:p>
          <a:p>
            <a:r>
              <a:rPr lang="en-US" sz="2800" i="1" dirty="0">
                <a:solidFill>
                  <a:srgbClr val="FFFF00"/>
                </a:solidFill>
              </a:rPr>
              <a:t>S</a:t>
            </a:r>
            <a:r>
              <a:rPr lang="en-US" sz="2800" dirty="0">
                <a:solidFill>
                  <a:srgbClr val="FFFF00"/>
                </a:solidFill>
              </a:rPr>
              <a:t>=1 – negative</a:t>
            </a:r>
          </a:p>
        </p:txBody>
      </p:sp>
      <p:sp>
        <p:nvSpPr>
          <p:cNvPr id="19" name="Rounded Rectangular Callout 18">
            <a:extLst>
              <a:ext uri="{FF2B5EF4-FFF2-40B4-BE49-F238E27FC236}">
                <a16:creationId xmlns:a16="http://schemas.microsoft.com/office/drawing/2014/main" id="{33F609CE-BEEE-1646-BD0A-C2E85B856FC3}"/>
              </a:ext>
            </a:extLst>
          </p:cNvPr>
          <p:cNvSpPr/>
          <p:nvPr/>
        </p:nvSpPr>
        <p:spPr>
          <a:xfrm>
            <a:off x="5451515" y="201613"/>
            <a:ext cx="6740485" cy="899676"/>
          </a:xfrm>
          <a:prstGeom prst="wedgeRoundRectCallout">
            <a:avLst>
              <a:gd name="adj1" fmla="val -22517"/>
              <a:gd name="adj2" fmla="val 14712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FFFF00"/>
                </a:solidFill>
              </a:rPr>
              <a:t>significand </a:t>
            </a:r>
            <a:r>
              <a:rPr lang="en-US" sz="2800" i="1" dirty="0">
                <a:solidFill>
                  <a:srgbClr val="FFFF00"/>
                </a:solidFill>
              </a:rPr>
              <a:t>m</a:t>
            </a:r>
            <a:r>
              <a:rPr lang="en-US" sz="2800" dirty="0">
                <a:solidFill>
                  <a:srgbClr val="FFFF00"/>
                </a:solidFill>
              </a:rPr>
              <a:t> = 1.</a:t>
            </a:r>
            <a:r>
              <a:rPr lang="en-US" sz="2800" i="1" dirty="0">
                <a:solidFill>
                  <a:srgbClr val="FFFF00"/>
                </a:solidFill>
              </a:rPr>
              <a:t>fraction</a:t>
            </a:r>
            <a:endParaRPr lang="en-US" sz="2800" i="1" baseline="-25000" dirty="0">
              <a:solidFill>
                <a:srgbClr val="FFFF00"/>
              </a:solidFill>
            </a:endParaRPr>
          </a:p>
          <a:p>
            <a:r>
              <a:rPr lang="en-US" sz="2800" i="1" dirty="0">
                <a:solidFill>
                  <a:srgbClr val="FFFF00"/>
                </a:solidFill>
              </a:rPr>
              <a:t>fraction</a:t>
            </a:r>
            <a:r>
              <a:rPr lang="en-US" sz="2800" dirty="0">
                <a:solidFill>
                  <a:srgbClr val="FFFF00"/>
                </a:solidFill>
              </a:rPr>
              <a:t> = xx…x</a:t>
            </a:r>
            <a:r>
              <a:rPr lang="en-US" sz="2800" baseline="-25000" dirty="0">
                <a:solidFill>
                  <a:srgbClr val="FFFF00"/>
                </a:solidFill>
              </a:rPr>
              <a:t>2</a:t>
            </a:r>
            <a:r>
              <a:rPr lang="en-US" sz="2800" dirty="0">
                <a:solidFill>
                  <a:srgbClr val="FFFF00"/>
                </a:solidFill>
              </a:rPr>
              <a:t>, the fractional portion of </a:t>
            </a:r>
            <a:r>
              <a:rPr lang="en-US" sz="2800" i="1" dirty="0">
                <a:solidFill>
                  <a:srgbClr val="FFFF00"/>
                </a:solidFill>
              </a:rPr>
              <a:t>m</a:t>
            </a:r>
          </a:p>
        </p:txBody>
      </p:sp>
      <p:sp>
        <p:nvSpPr>
          <p:cNvPr id="20" name="Rounded Rectangular Callout 19">
            <a:extLst>
              <a:ext uri="{FF2B5EF4-FFF2-40B4-BE49-F238E27FC236}">
                <a16:creationId xmlns:a16="http://schemas.microsoft.com/office/drawing/2014/main" id="{9AAE8F9A-62B5-484B-AA83-F1ACD963EBDE}"/>
              </a:ext>
            </a:extLst>
          </p:cNvPr>
          <p:cNvSpPr/>
          <p:nvPr/>
        </p:nvSpPr>
        <p:spPr>
          <a:xfrm>
            <a:off x="4317492" y="3024657"/>
            <a:ext cx="3557015" cy="1437389"/>
          </a:xfrm>
          <a:prstGeom prst="wedgeRoundRectCallout">
            <a:avLst>
              <a:gd name="adj1" fmla="val -52609"/>
              <a:gd name="adj2" fmla="val -907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bias</a:t>
            </a:r>
          </a:p>
          <a:p>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bias</a:t>
            </a:r>
          </a:p>
          <a:p>
            <a:endParaRPr lang="en-US" sz="1200" dirty="0">
              <a:solidFill>
                <a:srgbClr val="FFFF00"/>
              </a:solidFill>
              <a:sym typeface="Calibri Bold Italic" charset="0"/>
            </a:endParaRPr>
          </a:p>
          <a:p>
            <a:r>
              <a:rPr lang="en-US" sz="2800" i="1" dirty="0">
                <a:solidFill>
                  <a:srgbClr val="FFFF00"/>
                </a:solidFill>
                <a:sym typeface="Calibri Bold Italic" charset="0"/>
              </a:rPr>
              <a:t>bias</a:t>
            </a:r>
            <a:r>
              <a:rPr lang="en-US" sz="2800" dirty="0">
                <a:solidFill>
                  <a:srgbClr val="FFFF00"/>
                </a:solidFill>
                <a:sym typeface="Calibri Bold Italic" charset="0"/>
              </a:rPr>
              <a:t> = </a:t>
            </a:r>
            <a:r>
              <a:rPr lang="en-US" sz="2800" dirty="0">
                <a:solidFill>
                  <a:srgbClr val="FFFF00"/>
                </a:solidFill>
              </a:rPr>
              <a:t>2</a:t>
            </a:r>
            <a:r>
              <a:rPr lang="en-US" sz="2800" i="1" baseline="30000" dirty="0">
                <a:solidFill>
                  <a:srgbClr val="FFFF00"/>
                </a:solidFill>
              </a:rPr>
              <a:t>w</a:t>
            </a:r>
            <a:r>
              <a:rPr lang="en-US" sz="2800" baseline="30000" dirty="0">
                <a:solidFill>
                  <a:srgbClr val="FFFF00"/>
                </a:solidFill>
              </a:rPr>
              <a:t>-1</a:t>
            </a:r>
            <a:r>
              <a:rPr lang="en-US" sz="2800" dirty="0">
                <a:solidFill>
                  <a:srgbClr val="FFFF00"/>
                </a:solidFill>
              </a:rPr>
              <a:t> - 1</a:t>
            </a:r>
          </a:p>
        </p:txBody>
      </p:sp>
    </p:spTree>
    <p:extLst>
      <p:ext uri="{BB962C8B-B14F-4D97-AF65-F5344CB8AC3E}">
        <p14:creationId xmlns:p14="http://schemas.microsoft.com/office/powerpoint/2010/main" val="2412992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float f = 68588.0;</a:t>
            </a:r>
          </a:p>
          <a:p>
            <a:pPr>
              <a:tabLst>
                <a:tab pos="3133725" algn="r"/>
                <a:tab pos="3190875" algn="l"/>
              </a:tabLst>
            </a:pPr>
            <a:r>
              <a:rPr lang="en-US" b="1" dirty="0"/>
              <a:t>Value	</a:t>
            </a:r>
            <a:r>
              <a:rPr lang="en-US" dirty="0"/>
              <a:t>68588</a:t>
            </a:r>
            <a:r>
              <a:rPr lang="en-US" baseline="-25000" dirty="0"/>
              <a:t>10</a:t>
            </a:r>
            <a:r>
              <a:rPr lang="en-US" dirty="0"/>
              <a:t>	= </a:t>
            </a:r>
            <a:r>
              <a:rPr lang="en-US" dirty="0">
                <a:latin typeface="Lucida Console" panose="020B0609040504020204" pitchFamily="49" charset="0"/>
              </a:rPr>
              <a:t>1 0000 1011 1110 1100</a:t>
            </a:r>
            <a:r>
              <a:rPr lang="en-US" baseline="-25000" dirty="0"/>
              <a:t>2</a:t>
            </a:r>
            <a:br>
              <a:rPr lang="en-US" b="1" dirty="0"/>
            </a:br>
            <a:r>
              <a:rPr lang="en-US" dirty="0"/>
              <a:t>		= </a:t>
            </a:r>
            <a:r>
              <a:rPr lang="en-US" dirty="0">
                <a:latin typeface="Lucida Console" panose="020B0609040504020204" pitchFamily="49" charset="0"/>
              </a:rPr>
              <a:t>1.0000 1011 1110 1100</a:t>
            </a:r>
            <a:r>
              <a:rPr lang="en-US" dirty="0"/>
              <a:t> x 2</a:t>
            </a:r>
            <a:r>
              <a:rPr lang="en-US" baseline="30000" dirty="0"/>
              <a:t>16</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1.0000 1011 1110 1100</a:t>
            </a:r>
            <a:br>
              <a:rPr lang="en-US" dirty="0"/>
            </a:br>
            <a:r>
              <a:rPr lang="en-US" dirty="0"/>
              <a:t>	</a:t>
            </a:r>
            <a:r>
              <a:rPr lang="en-US" i="1" dirty="0"/>
              <a:t>fraction</a:t>
            </a:r>
            <a:r>
              <a:rPr lang="en-US" dirty="0"/>
              <a:t>	= </a:t>
            </a:r>
            <a:r>
              <a:rPr lang="en-US" dirty="0">
                <a:latin typeface="Lucida Console" panose="020B0609040504020204" pitchFamily="49" charset="0"/>
              </a:rPr>
              <a:t>  0000 1011 1110 1100 0000 000</a:t>
            </a:r>
          </a:p>
          <a:p>
            <a:pPr>
              <a:tabLst>
                <a:tab pos="3133725" algn="r"/>
                <a:tab pos="3190875" algn="l"/>
                <a:tab pos="4221163" algn="r"/>
                <a:tab pos="4278313" algn="l"/>
              </a:tabLst>
            </a:pPr>
            <a:r>
              <a:rPr lang="en-US" b="1" dirty="0"/>
              <a:t>Exponent</a:t>
            </a:r>
            <a:r>
              <a:rPr lang="en-US" dirty="0"/>
              <a:t>	</a:t>
            </a:r>
            <a:r>
              <a:rPr lang="en-US" i="1" dirty="0"/>
              <a:t>exponent</a:t>
            </a:r>
            <a:r>
              <a:rPr lang="en-US" dirty="0"/>
              <a:t>	=	16</a:t>
            </a:r>
            <a:r>
              <a:rPr lang="en-US" baseline="-25000" dirty="0"/>
              <a:t>10</a:t>
            </a:r>
            <a:br>
              <a:rPr lang="en-US" dirty="0"/>
            </a:br>
            <a:r>
              <a:rPr lang="en-US" dirty="0"/>
              <a:t>	</a:t>
            </a:r>
            <a:r>
              <a:rPr lang="en-US" i="1" dirty="0"/>
              <a:t>bias</a:t>
            </a:r>
            <a:r>
              <a:rPr lang="en-US" dirty="0"/>
              <a:t>	=	127</a:t>
            </a:r>
            <a:r>
              <a:rPr lang="en-US" baseline="-25000" dirty="0"/>
              <a:t>10</a:t>
            </a:r>
            <a:br>
              <a:rPr lang="en-US" dirty="0"/>
            </a:br>
            <a:r>
              <a:rPr lang="en-US" dirty="0"/>
              <a:t>	</a:t>
            </a:r>
            <a:r>
              <a:rPr lang="en-US" i="1" dirty="0"/>
              <a:t>E</a:t>
            </a:r>
            <a:r>
              <a:rPr lang="en-US" dirty="0"/>
              <a:t>	=	143</a:t>
            </a:r>
            <a:r>
              <a:rPr lang="en-US" baseline="-25000" dirty="0"/>
              <a:t>10</a:t>
            </a:r>
            <a:r>
              <a:rPr lang="en-US" dirty="0"/>
              <a:t>	= </a:t>
            </a:r>
            <a:r>
              <a:rPr lang="en-US" dirty="0">
                <a:latin typeface="Lucida Console" panose="020B0609040504020204" pitchFamily="49" charset="0"/>
              </a:rPr>
              <a:t>1000 1111</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2146851" y="5915353"/>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2363257" y="5915353"/>
            <a:ext cx="1731243"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10001111</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4094500" y="5915353"/>
            <a:ext cx="4950109"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00001011111011000000000</a:t>
            </a:r>
            <a:endParaRPr lang="en-US" sz="2800" dirty="0"/>
          </a:p>
        </p:txBody>
      </p:sp>
      <p:cxnSp>
        <p:nvCxnSpPr>
          <p:cNvPr id="18" name="Straight Arrow Connector 17">
            <a:extLst>
              <a:ext uri="{FF2B5EF4-FFF2-40B4-BE49-F238E27FC236}">
                <a16:creationId xmlns:a16="http://schemas.microsoft.com/office/drawing/2014/main" id="{46F697B3-F5EF-3543-A548-81381B5C572B}"/>
              </a:ext>
            </a:extLst>
          </p:cNvPr>
          <p:cNvCxnSpPr/>
          <p:nvPr/>
        </p:nvCxnSpPr>
        <p:spPr>
          <a:xfrm flipH="1">
            <a:off x="4929809" y="2941983"/>
            <a:ext cx="4572000" cy="13616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003B52C-1983-2645-966E-2FA117DDD78B}"/>
              </a:ext>
            </a:extLst>
          </p:cNvPr>
          <p:cNvCxnSpPr>
            <a:cxnSpLocks/>
          </p:cNvCxnSpPr>
          <p:nvPr/>
        </p:nvCxnSpPr>
        <p:spPr>
          <a:xfrm>
            <a:off x="6585857" y="2941983"/>
            <a:ext cx="0" cy="48701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62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22" presetClass="entr" presetSubtype="1"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up)">
                                      <p:cBhvr>
                                        <p:cTn id="20" dur="500"/>
                                        <p:tgtEl>
                                          <p:spTgt spid="19"/>
                                        </p:tgtEl>
                                      </p:cBhvr>
                                    </p:animEffect>
                                  </p:childTnLst>
                                </p:cTn>
                              </p:par>
                            </p:childTnLst>
                          </p:cTn>
                        </p:par>
                        <p:par>
                          <p:cTn id="21" fill="hold">
                            <p:stCondLst>
                              <p:cond delay="500"/>
                            </p:stCondLst>
                            <p:childTnLst>
                              <p:par>
                                <p:cTn id="22" presetID="22" presetClass="exit" presetSubtype="1" fill="hold" nodeType="afterEffect">
                                  <p:stCondLst>
                                    <p:cond delay="1000"/>
                                  </p:stCondLst>
                                  <p:childTnLst>
                                    <p:animEffect transition="out" filter="wipe(up)">
                                      <p:cBhvr>
                                        <p:cTn id="23" dur="500"/>
                                        <p:tgtEl>
                                          <p:spTgt spid="19"/>
                                        </p:tgtEl>
                                      </p:cBhvr>
                                    </p:animEffect>
                                    <p:set>
                                      <p:cBhvr>
                                        <p:cTn id="24" dur="1" fill="hold">
                                          <p:stCondLst>
                                            <p:cond delay="499"/>
                                          </p:stCondLst>
                                        </p:cTn>
                                        <p:tgtEl>
                                          <p:spTgt spid="19"/>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13">
                                            <p:txEl>
                                              <p:pRg st="3" end="3"/>
                                            </p:txEl>
                                          </p:spTgt>
                                        </p:tgtEl>
                                        <p:attrNameLst>
                                          <p:attrName>style.visibility</p:attrName>
                                        </p:attrNameLst>
                                      </p:cBhvr>
                                      <p:to>
                                        <p:strVal val="visible"/>
                                      </p:to>
                                    </p:set>
                                    <p:animEffect transition="in" filter="dissolve">
                                      <p:cBhvr>
                                        <p:cTn id="29" dur="500"/>
                                        <p:tgtEl>
                                          <p:spTgt spid="13">
                                            <p:txEl>
                                              <p:pRg st="3" end="3"/>
                                            </p:txEl>
                                          </p:spTgt>
                                        </p:tgtEl>
                                      </p:cBhvr>
                                    </p:animEffect>
                                  </p:childTnLst>
                                </p:cTn>
                              </p:par>
                              <p:par>
                                <p:cTn id="30" presetID="22" presetClass="entr" presetSubtype="1"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500"/>
                                        <p:tgtEl>
                                          <p:spTgt spid="18"/>
                                        </p:tgtEl>
                                      </p:cBhvr>
                                    </p:animEffect>
                                  </p:childTnLst>
                                </p:cTn>
                              </p:par>
                            </p:childTnLst>
                          </p:cTn>
                        </p:par>
                        <p:par>
                          <p:cTn id="33" fill="hold">
                            <p:stCondLst>
                              <p:cond delay="500"/>
                            </p:stCondLst>
                            <p:childTnLst>
                              <p:par>
                                <p:cTn id="34" presetID="22" presetClass="exit" presetSubtype="2" fill="hold" nodeType="afterEffect">
                                  <p:stCondLst>
                                    <p:cond delay="1000"/>
                                  </p:stCondLst>
                                  <p:childTnLst>
                                    <p:animEffect transition="out" filter="wipe(right)">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3">
                                            <p:txEl>
                                              <p:pRg st="4" end="4"/>
                                            </p:txEl>
                                          </p:spTgt>
                                        </p:tgtEl>
                                        <p:attrNameLst>
                                          <p:attrName>style.visibility</p:attrName>
                                        </p:attrNameLst>
                                      </p:cBhvr>
                                      <p:to>
                                        <p:strVal val="visible"/>
                                      </p:to>
                                    </p:set>
                                    <p:animEffect transition="in" filter="dissolve">
                                      <p:cBhvr>
                                        <p:cTn id="41" dur="500"/>
                                        <p:tgtEl>
                                          <p:spTgt spid="13">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1"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dissolve">
                                      <p:cBhvr>
                                        <p:cTn id="46" dur="500"/>
                                        <p:tgtEl>
                                          <p:spTgt spid="14"/>
                                        </p:tgtEl>
                                      </p:cBhvr>
                                    </p:animEffect>
                                  </p:childTnLst>
                                </p:cTn>
                              </p:par>
                              <p:par>
                                <p:cTn id="47" presetID="42" presetClass="path" presetSubtype="0" accel="50000" decel="50000" fill="hold" grpId="0" nodeType="withEffect">
                                  <p:stCondLst>
                                    <p:cond delay="0"/>
                                  </p:stCondLst>
                                  <p:childTnLst>
                                    <p:animMotion origin="layout" path="M 0.1819 -0.07893 L 2.70833E-6 -4.44444E-6 " pathEditMode="relative" rAng="0" ptsTypes="AA">
                                      <p:cBhvr>
                                        <p:cTn id="48" dur="2000" fill="hold"/>
                                        <p:tgtEl>
                                          <p:spTgt spid="14"/>
                                        </p:tgtEl>
                                        <p:attrNameLst>
                                          <p:attrName>ppt_x</p:attrName>
                                          <p:attrName>ppt_y</p:attrName>
                                        </p:attrNameLst>
                                      </p:cBhvr>
                                      <p:rCtr x="-9049" y="3935"/>
                                    </p:animMotion>
                                  </p:childTnLst>
                                </p:cTn>
                              </p:par>
                            </p:childTnLst>
                          </p:cTn>
                        </p:par>
                        <p:par>
                          <p:cTn id="49" fill="hold">
                            <p:stCondLst>
                              <p:cond delay="2000"/>
                            </p:stCondLst>
                            <p:childTnLst>
                              <p:par>
                                <p:cTn id="50" presetID="9" presetClass="entr" presetSubtype="0"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dissolve">
                                      <p:cBhvr>
                                        <p:cTn id="52" dur="500"/>
                                        <p:tgtEl>
                                          <p:spTgt spid="15"/>
                                        </p:tgtEl>
                                      </p:cBhvr>
                                    </p:animEffect>
                                  </p:childTnLst>
                                </p:cTn>
                              </p:par>
                              <p:par>
                                <p:cTn id="53" presetID="42" presetClass="path" presetSubtype="0" accel="50000" decel="50000" fill="hold" grpId="1" nodeType="withEffect">
                                  <p:stCondLst>
                                    <p:cond delay="0"/>
                                  </p:stCondLst>
                                  <p:childTnLst>
                                    <p:animMotion origin="layout" path="M 0.25612 -0.15578 L -3.75E-6 -4.44444E-6 " pathEditMode="relative" rAng="0" ptsTypes="AA">
                                      <p:cBhvr>
                                        <p:cTn id="54" dur="2000" fill="hold"/>
                                        <p:tgtEl>
                                          <p:spTgt spid="15"/>
                                        </p:tgtEl>
                                        <p:attrNameLst>
                                          <p:attrName>ppt_x</p:attrName>
                                          <p:attrName>ppt_y</p:attrName>
                                        </p:attrNameLst>
                                      </p:cBhvr>
                                      <p:rCtr x="-12812" y="7778"/>
                                    </p:animMotion>
                                  </p:childTnLst>
                                </p:cTn>
                              </p:par>
                            </p:childTnLst>
                          </p:cTn>
                        </p:par>
                        <p:par>
                          <p:cTn id="55" fill="hold">
                            <p:stCondLst>
                              <p:cond delay="4000"/>
                            </p:stCondLst>
                            <p:childTnLst>
                              <p:par>
                                <p:cTn id="56" presetID="9"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dissolve">
                                      <p:cBhvr>
                                        <p:cTn id="58" dur="500"/>
                                        <p:tgtEl>
                                          <p:spTgt spid="16"/>
                                        </p:tgtEl>
                                      </p:cBhvr>
                                    </p:animEffect>
                                  </p:childTnLst>
                                </p:cTn>
                              </p:par>
                              <p:par>
                                <p:cTn id="59" presetID="42" presetClass="path" presetSubtype="0" accel="50000" decel="50000" fill="hold" grpId="1" nodeType="withEffect">
                                  <p:stCondLst>
                                    <p:cond delay="0"/>
                                  </p:stCondLst>
                                  <p:childTnLst>
                                    <p:animMotion origin="layout" path="M 0.05873 -0.3412 L -4.375E-6 -4.44444E-6 " pathEditMode="relative" rAng="0" ptsTypes="AA">
                                      <p:cBhvr>
                                        <p:cTn id="60" dur="2000" fill="hold"/>
                                        <p:tgtEl>
                                          <p:spTgt spid="16"/>
                                        </p:tgtEl>
                                        <p:attrNameLst>
                                          <p:attrName>ppt_x</p:attrName>
                                          <p:attrName>ppt_y</p:attrName>
                                        </p:attrNameLst>
                                      </p:cBhvr>
                                      <p:rCtr x="-2865" y="1706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4" grpId="1" animBg="1"/>
      <p:bldP spid="15" grpId="0" animBg="1"/>
      <p:bldP spid="15" grpId="1" animBg="1"/>
      <p:bldP spid="16" grpId="0" animBg="1"/>
      <p:bldP spid="16"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Decoding Example</a:t>
            </a:r>
          </a:p>
        </p:txBody>
      </p:sp>
      <p:sp>
        <p:nvSpPr>
          <p:cNvPr id="13" name="Content Placeholder 12">
            <a:extLst>
              <a:ext uri="{FF2B5EF4-FFF2-40B4-BE49-F238E27FC236}">
                <a16:creationId xmlns:a16="http://schemas.microsoft.com/office/drawing/2014/main" id="{313E5890-286B-6346-BD98-9D504995D86B}"/>
              </a:ext>
            </a:extLst>
          </p:cNvPr>
          <p:cNvSpPr>
            <a:spLocks noGrp="1"/>
          </p:cNvSpPr>
          <p:nvPr>
            <p:ph idx="1"/>
          </p:nvPr>
        </p:nvSpPr>
        <p:spPr/>
        <p:txBody>
          <a:bodyPr/>
          <a:lstStyle/>
          <a:p>
            <a:r>
              <a:rPr lang="en-US" dirty="0"/>
              <a:t>double d = …;</a:t>
            </a:r>
          </a:p>
          <a:p>
            <a:r>
              <a:rPr lang="en-US" dirty="0">
                <a:latin typeface="Lucida Console" panose="020B0609040504020204" pitchFamily="49" charset="0"/>
              </a:rPr>
              <a:t>10111111111011001110</a:t>
            </a:r>
            <a:r>
              <a:rPr lang="en-US" sz="2600" dirty="0">
                <a:latin typeface="Lucida Console" panose="020B0609040504020204" pitchFamily="49" charset="0"/>
              </a:rPr>
              <a:t>0000</a:t>
            </a:r>
            <a:r>
              <a:rPr lang="en-US" sz="2400" dirty="0">
                <a:latin typeface="Lucida Console" panose="020B0609040504020204" pitchFamily="49" charset="0"/>
              </a:rPr>
              <a:t>0000</a:t>
            </a:r>
            <a:r>
              <a:rPr lang="en-US" sz="2200" dirty="0">
                <a:latin typeface="Lucida Console" panose="020B0609040504020204" pitchFamily="49" charset="0"/>
              </a:rPr>
              <a:t>0000</a:t>
            </a:r>
            <a:r>
              <a:rPr lang="en-US" sz="2000" dirty="0">
                <a:latin typeface="Lucida Console" panose="020B0609040504020204" pitchFamily="49" charset="0"/>
              </a:rPr>
              <a:t>0000</a:t>
            </a:r>
            <a:r>
              <a:rPr lang="en-US" sz="1800" dirty="0">
                <a:latin typeface="Lucida Console" panose="020B0609040504020204" pitchFamily="49" charset="0"/>
              </a:rPr>
              <a:t>0000</a:t>
            </a:r>
            <a:r>
              <a:rPr lang="en-US" sz="1600" dirty="0">
                <a:latin typeface="Lucida Console" panose="020B0609040504020204" pitchFamily="49" charset="0"/>
              </a:rPr>
              <a:t>0000</a:t>
            </a:r>
            <a:r>
              <a:rPr lang="en-US" sz="1400" dirty="0">
                <a:latin typeface="Lucida Console" panose="020B0609040504020204" pitchFamily="49" charset="0"/>
              </a:rPr>
              <a:t>0000</a:t>
            </a:r>
            <a:r>
              <a:rPr lang="en-US" sz="1200" dirty="0">
                <a:latin typeface="Lucida Console" panose="020B0609040504020204" pitchFamily="49" charset="0"/>
              </a:rPr>
              <a:t>0000000000000000</a:t>
            </a:r>
            <a:endParaRPr lang="en-US" sz="800" dirty="0">
              <a:latin typeface="Lucida Console" panose="020B0609040504020204" pitchFamily="49" charset="0"/>
            </a:endParaRPr>
          </a:p>
          <a:p>
            <a:pPr>
              <a:tabLst>
                <a:tab pos="3533775" algn="r"/>
                <a:tab pos="3592513" algn="l"/>
                <a:tab pos="7027863" algn="r"/>
                <a:tab pos="8112125" algn="r"/>
              </a:tabLst>
            </a:pPr>
            <a:r>
              <a:rPr lang="en-US" b="1" dirty="0"/>
              <a:t>Significand	</a:t>
            </a:r>
            <a:r>
              <a:rPr lang="en-US" i="1" dirty="0"/>
              <a:t>m	</a:t>
            </a:r>
            <a:r>
              <a:rPr lang="en-US" dirty="0"/>
              <a:t>= </a:t>
            </a:r>
            <a:r>
              <a:rPr lang="en-US" dirty="0">
                <a:latin typeface="Lucida Console" panose="020B0609040504020204" pitchFamily="49" charset="0"/>
              </a:rPr>
              <a:t>1.1100 1110 0000…</a:t>
            </a:r>
          </a:p>
          <a:p>
            <a:pPr>
              <a:tabLst>
                <a:tab pos="3533775" algn="r"/>
                <a:tab pos="3592513" algn="l"/>
                <a:tab pos="7027863" algn="r"/>
                <a:tab pos="8112125" algn="r"/>
              </a:tabLst>
            </a:pPr>
            <a:r>
              <a:rPr lang="en-US" b="1" dirty="0"/>
              <a:t>Exponent</a:t>
            </a:r>
            <a:r>
              <a:rPr lang="en-US" dirty="0"/>
              <a:t>	</a:t>
            </a:r>
            <a:r>
              <a:rPr lang="en-US" i="1" dirty="0"/>
              <a:t>E</a:t>
            </a:r>
            <a:r>
              <a:rPr lang="en-US" dirty="0"/>
              <a:t>	= </a:t>
            </a:r>
            <a:r>
              <a:rPr lang="en-US" dirty="0">
                <a:latin typeface="Lucida Console" panose="020B0609040504020204" pitchFamily="49" charset="0"/>
              </a:rPr>
              <a:t>011 1111 1110</a:t>
            </a:r>
            <a:r>
              <a:rPr lang="en-US" baseline="-25000" dirty="0"/>
              <a:t>2</a:t>
            </a:r>
            <a:r>
              <a:rPr lang="en-US" dirty="0"/>
              <a:t>	=	1022</a:t>
            </a:r>
            <a:r>
              <a:rPr lang="en-US" baseline="-25000" dirty="0"/>
              <a:t>10</a:t>
            </a:r>
            <a:br>
              <a:rPr lang="en-US" dirty="0"/>
            </a:br>
            <a:r>
              <a:rPr lang="en-US" dirty="0"/>
              <a:t>	</a:t>
            </a:r>
            <a:r>
              <a:rPr lang="en-US" i="1" dirty="0"/>
              <a:t>bias</a:t>
            </a:r>
            <a:r>
              <a:rPr lang="en-US" dirty="0"/>
              <a:t>		=	1023</a:t>
            </a:r>
            <a:r>
              <a:rPr lang="en-US" baseline="-25000" dirty="0"/>
              <a:t>10</a:t>
            </a:r>
            <a:br>
              <a:rPr lang="en-US" dirty="0"/>
            </a:br>
            <a:r>
              <a:rPr lang="en-US" dirty="0"/>
              <a:t>	</a:t>
            </a:r>
            <a:r>
              <a:rPr lang="en-US" i="1" dirty="0"/>
              <a:t>exponent</a:t>
            </a:r>
            <a:r>
              <a:rPr lang="en-US" dirty="0"/>
              <a:t>		=	-1</a:t>
            </a:r>
            <a:r>
              <a:rPr lang="en-US" baseline="-25000" dirty="0"/>
              <a:t>10</a:t>
            </a:r>
            <a:endParaRPr lang="en-US" dirty="0"/>
          </a:p>
          <a:p>
            <a:pPr>
              <a:tabLst>
                <a:tab pos="3533775" algn="r"/>
                <a:tab pos="3592513" algn="l"/>
                <a:tab pos="7027863" algn="r"/>
                <a:tab pos="8112125" algn="r"/>
              </a:tabLst>
            </a:pPr>
            <a:r>
              <a:rPr lang="en-US" b="1" dirty="0"/>
              <a:t>Sign</a:t>
            </a:r>
            <a:r>
              <a:rPr lang="en-US" dirty="0"/>
              <a:t>	</a:t>
            </a:r>
            <a:r>
              <a:rPr lang="en-US" i="1" dirty="0"/>
              <a:t>S	= </a:t>
            </a:r>
            <a:r>
              <a:rPr lang="en-US" dirty="0"/>
              <a:t>1 (negative)</a:t>
            </a:r>
          </a:p>
          <a:p>
            <a:pPr>
              <a:tabLst>
                <a:tab pos="3533775" algn="r"/>
                <a:tab pos="3592513" algn="l"/>
                <a:tab pos="7027863" algn="r"/>
                <a:tab pos="8112125" algn="r"/>
              </a:tabLst>
            </a:pPr>
            <a:r>
              <a:rPr lang="en-US" b="1" dirty="0"/>
              <a:t>Value</a:t>
            </a:r>
            <a:r>
              <a:rPr lang="en-US" dirty="0"/>
              <a:t>	-1.1100111 x 2</a:t>
            </a:r>
            <a:r>
              <a:rPr lang="en-US" baseline="30000" dirty="0"/>
              <a:t>-1</a:t>
            </a:r>
            <a:r>
              <a:rPr lang="en-US" dirty="0"/>
              <a:t>	= -0.11100111</a:t>
            </a:r>
            <a:r>
              <a:rPr lang="en-US" baseline="-25000" dirty="0"/>
              <a:t>2</a:t>
            </a:r>
            <a:br>
              <a:rPr lang="en-US" dirty="0"/>
            </a:br>
            <a:r>
              <a:rPr lang="en-US" dirty="0"/>
              <a:t>		= -231 ÷ 2</a:t>
            </a:r>
            <a:r>
              <a:rPr lang="en-US" baseline="30000" dirty="0"/>
              <a:t>8</a:t>
            </a:r>
            <a:r>
              <a:rPr lang="en-US" dirty="0"/>
              <a:t> = -231/256 = -0.90234375</a:t>
            </a:r>
            <a:endParaRPr lang="en-US" b="1" baseline="30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281BB181-09ED-944B-A9FD-BDA597BC679C}"/>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BBA50C08-CB46-E246-AB33-E47A8A7E681E}"/>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05F62005-4109-EA44-A6F7-8616ECEA0C3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1B581DA1-2CAD-6A41-82AF-E2F25D3D7F29}"/>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A8D5407-1D58-FC43-8F80-ACAFED416F22}"/>
              </a:ext>
            </a:extLst>
          </p:cNvPr>
          <p:cNvPicPr>
            <a:picLocks noChangeAspect="1"/>
          </p:cNvPicPr>
          <p:nvPr/>
        </p:nvPicPr>
        <p:blipFill>
          <a:blip r:embed="rId3"/>
          <a:stretch>
            <a:fillRect/>
          </a:stretch>
        </p:blipFill>
        <p:spPr>
          <a:xfrm>
            <a:off x="6096000" y="784662"/>
            <a:ext cx="5226050" cy="794901"/>
          </a:xfrm>
          <a:prstGeom prst="rect">
            <a:avLst/>
          </a:prstGeom>
        </p:spPr>
      </p:pic>
      <p:cxnSp>
        <p:nvCxnSpPr>
          <p:cNvPr id="15" name="Straight Connector 14">
            <a:extLst>
              <a:ext uri="{FF2B5EF4-FFF2-40B4-BE49-F238E27FC236}">
                <a16:creationId xmlns:a16="http://schemas.microsoft.com/office/drawing/2014/main" id="{EBE873A3-9053-0F4D-8DC1-FA163AC6C8A4}"/>
              </a:ext>
            </a:extLst>
          </p:cNvPr>
          <p:cNvCxnSpPr>
            <a:cxnSpLocks/>
          </p:cNvCxnSpPr>
          <p:nvPr/>
        </p:nvCxnSpPr>
        <p:spPr>
          <a:xfrm>
            <a:off x="3727174" y="2723321"/>
            <a:ext cx="7474226"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B66777-B781-804C-96A9-BCF4302A8B1F}"/>
              </a:ext>
            </a:extLst>
          </p:cNvPr>
          <p:cNvCxnSpPr>
            <a:cxnSpLocks/>
          </p:cNvCxnSpPr>
          <p:nvPr/>
        </p:nvCxnSpPr>
        <p:spPr>
          <a:xfrm>
            <a:off x="1361661" y="2723321"/>
            <a:ext cx="2365513" cy="0"/>
          </a:xfrm>
          <a:prstGeom prst="line">
            <a:avLst/>
          </a:prstGeom>
          <a:ln w="38100">
            <a:solidFill>
              <a:srgbClr val="38572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6CF7E18-8EDE-1345-96E2-BCF6454E696D}"/>
              </a:ext>
            </a:extLst>
          </p:cNvPr>
          <p:cNvCxnSpPr>
            <a:cxnSpLocks/>
          </p:cNvCxnSpPr>
          <p:nvPr/>
        </p:nvCxnSpPr>
        <p:spPr>
          <a:xfrm>
            <a:off x="1162878" y="2723321"/>
            <a:ext cx="198783"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683D7C1-DE68-F44F-9BCA-F29859476C72}"/>
              </a:ext>
            </a:extLst>
          </p:cNvPr>
          <p:cNvCxnSpPr>
            <a:cxnSpLocks/>
          </p:cNvCxnSpPr>
          <p:nvPr/>
        </p:nvCxnSpPr>
        <p:spPr>
          <a:xfrm flipH="1">
            <a:off x="2203826" y="4929809"/>
            <a:ext cx="2586835" cy="4331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6BE5137-8567-F144-A907-B9D215ADAB89}"/>
              </a:ext>
            </a:extLst>
          </p:cNvPr>
          <p:cNvCxnSpPr>
            <a:cxnSpLocks/>
          </p:cNvCxnSpPr>
          <p:nvPr/>
        </p:nvCxnSpPr>
        <p:spPr>
          <a:xfrm flipH="1">
            <a:off x="2703443" y="3200936"/>
            <a:ext cx="2435088" cy="216201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7EDA93C-48A7-014E-A95C-C1839169D1EC}"/>
              </a:ext>
            </a:extLst>
          </p:cNvPr>
          <p:cNvCxnSpPr>
            <a:cxnSpLocks/>
          </p:cNvCxnSpPr>
          <p:nvPr/>
        </p:nvCxnSpPr>
        <p:spPr>
          <a:xfrm flipH="1">
            <a:off x="4412975" y="4462670"/>
            <a:ext cx="4197625" cy="77144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8223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dissolv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animEffect transition="in" filter="dissolve">
                                      <p:cBhvr>
                                        <p:cTn id="25" dur="500"/>
                                        <p:tgtEl>
                                          <p:spTgt spid="13">
                                            <p:txEl>
                                              <p:pRg st="3" end="3"/>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par>
                                <p:cTn id="29" presetID="9" presetClass="exit" presetSubtype="0" fill="hold" nodeType="withEffect">
                                  <p:stCondLst>
                                    <p:cond delay="0"/>
                                  </p:stCondLst>
                                  <p:childTnLst>
                                    <p:animEffect transition="out" filter="dissolve">
                                      <p:cBhvr>
                                        <p:cTn id="30" dur="500"/>
                                        <p:tgtEl>
                                          <p:spTgt spid="15"/>
                                        </p:tgtEl>
                                      </p:cBhvr>
                                    </p:animEffect>
                                    <p:set>
                                      <p:cBhvr>
                                        <p:cTn id="31" dur="1" fill="hold">
                                          <p:stCondLst>
                                            <p:cond delay="499"/>
                                          </p:stCondLst>
                                        </p:cTn>
                                        <p:tgtEl>
                                          <p:spTgt spid="1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13">
                                            <p:txEl>
                                              <p:pRg st="4" end="4"/>
                                            </p:txEl>
                                          </p:spTgt>
                                        </p:tgtEl>
                                        <p:attrNameLst>
                                          <p:attrName>style.visibility</p:attrName>
                                        </p:attrNameLst>
                                      </p:cBhvr>
                                      <p:to>
                                        <p:strVal val="visible"/>
                                      </p:to>
                                    </p:set>
                                    <p:animEffect transition="in" filter="dissolve">
                                      <p:cBhvr>
                                        <p:cTn id="36" dur="500"/>
                                        <p:tgtEl>
                                          <p:spTgt spid="13">
                                            <p:txEl>
                                              <p:pRg st="4" end="4"/>
                                            </p:txEl>
                                          </p:spTgt>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par>
                                <p:cTn id="40" presetID="9" presetClass="exit" presetSubtype="0" fill="hold" nodeType="withEffect">
                                  <p:stCondLst>
                                    <p:cond delay="0"/>
                                  </p:stCondLst>
                                  <p:childTnLst>
                                    <p:animEffect transition="out" filter="dissolve">
                                      <p:cBhvr>
                                        <p:cTn id="41" dur="500"/>
                                        <p:tgtEl>
                                          <p:spTgt spid="16"/>
                                        </p:tgtEl>
                                      </p:cBhvr>
                                    </p:animEffect>
                                    <p:set>
                                      <p:cBhvr>
                                        <p:cTn id="42" dur="1" fill="hold">
                                          <p:stCondLst>
                                            <p:cond delay="499"/>
                                          </p:stCondLst>
                                        </p:cTn>
                                        <p:tgtEl>
                                          <p:spTgt spid="1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13">
                                            <p:txEl>
                                              <p:pRg st="5" end="5"/>
                                            </p:txEl>
                                          </p:spTgt>
                                        </p:tgtEl>
                                        <p:attrNameLst>
                                          <p:attrName>style.visibility</p:attrName>
                                        </p:attrNameLst>
                                      </p:cBhvr>
                                      <p:to>
                                        <p:strVal val="visible"/>
                                      </p:to>
                                    </p:set>
                                    <p:animEffect transition="in" filter="dissolve">
                                      <p:cBhvr>
                                        <p:cTn id="47" dur="500"/>
                                        <p:tgtEl>
                                          <p:spTgt spid="13">
                                            <p:txEl>
                                              <p:pRg st="5" end="5"/>
                                            </p:txEl>
                                          </p:spTgt>
                                        </p:tgtEl>
                                      </p:cBhvr>
                                    </p:animEffect>
                                  </p:childTnLst>
                                </p:cTn>
                              </p:par>
                              <p:par>
                                <p:cTn id="48" presetID="9" presetClass="exit" presetSubtype="0" fill="hold" nodeType="withEffect">
                                  <p:stCondLst>
                                    <p:cond delay="0"/>
                                  </p:stCondLst>
                                  <p:childTnLst>
                                    <p:animEffect transition="out" filter="dissolve">
                                      <p:cBhvr>
                                        <p:cTn id="49" dur="500"/>
                                        <p:tgtEl>
                                          <p:spTgt spid="19"/>
                                        </p:tgtEl>
                                      </p:cBhvr>
                                    </p:animEffect>
                                    <p:set>
                                      <p:cBhvr>
                                        <p:cTn id="50" dur="1" fill="hold">
                                          <p:stCondLst>
                                            <p:cond delay="499"/>
                                          </p:stCondLst>
                                        </p:cTn>
                                        <p:tgtEl>
                                          <p:spTgt spid="19"/>
                                        </p:tgtEl>
                                        <p:attrNameLst>
                                          <p:attrName>style.visibility</p:attrName>
                                        </p:attrNameLst>
                                      </p:cBhvr>
                                      <p:to>
                                        <p:strVal val="hidden"/>
                                      </p:to>
                                    </p:set>
                                  </p:childTnLst>
                                </p:cTn>
                              </p:par>
                              <p:par>
                                <p:cTn id="51" presetID="22" presetClass="entr" presetSubtype="1"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up)">
                                      <p:cBhvr>
                                        <p:cTn id="53" dur="500"/>
                                        <p:tgtEl>
                                          <p:spTgt spid="23"/>
                                        </p:tgtEl>
                                      </p:cBhvr>
                                    </p:animEffect>
                                  </p:childTnLst>
                                </p:cTn>
                              </p:par>
                            </p:childTnLst>
                          </p:cTn>
                        </p:par>
                        <p:par>
                          <p:cTn id="54" fill="hold">
                            <p:stCondLst>
                              <p:cond delay="500"/>
                            </p:stCondLst>
                            <p:childTnLst>
                              <p:par>
                                <p:cTn id="55" presetID="22" presetClass="exit" presetSubtype="2" fill="hold" nodeType="afterEffect">
                                  <p:stCondLst>
                                    <p:cond delay="500"/>
                                  </p:stCondLst>
                                  <p:childTnLst>
                                    <p:animEffect transition="out" filter="wipe(right)">
                                      <p:cBhvr>
                                        <p:cTn id="56" dur="500"/>
                                        <p:tgtEl>
                                          <p:spTgt spid="23"/>
                                        </p:tgtEl>
                                      </p:cBhvr>
                                    </p:animEffect>
                                    <p:set>
                                      <p:cBhvr>
                                        <p:cTn id="57" dur="1" fill="hold">
                                          <p:stCondLst>
                                            <p:cond delay="499"/>
                                          </p:stCondLst>
                                        </p:cTn>
                                        <p:tgtEl>
                                          <p:spTgt spid="23"/>
                                        </p:tgtEl>
                                        <p:attrNameLst>
                                          <p:attrName>style.visibility</p:attrName>
                                        </p:attrNameLst>
                                      </p:cBhvr>
                                      <p:to>
                                        <p:strVal val="hidden"/>
                                      </p:to>
                                    </p:set>
                                  </p:childTnLst>
                                </p:cTn>
                              </p:par>
                              <p:par>
                                <p:cTn id="58" presetID="22" presetClass="entr" presetSubtype="1" fill="hold" nodeType="withEffect">
                                  <p:stCondLst>
                                    <p:cond delay="500"/>
                                  </p:stCondLst>
                                  <p:childTnLst>
                                    <p:set>
                                      <p:cBhvr>
                                        <p:cTn id="59" dur="1" fill="hold">
                                          <p:stCondLst>
                                            <p:cond delay="0"/>
                                          </p:stCondLst>
                                        </p:cTn>
                                        <p:tgtEl>
                                          <p:spTgt spid="25"/>
                                        </p:tgtEl>
                                        <p:attrNameLst>
                                          <p:attrName>style.visibility</p:attrName>
                                        </p:attrNameLst>
                                      </p:cBhvr>
                                      <p:to>
                                        <p:strVal val="visible"/>
                                      </p:to>
                                    </p:set>
                                    <p:animEffect transition="in" filter="wipe(up)">
                                      <p:cBhvr>
                                        <p:cTn id="60" dur="500"/>
                                        <p:tgtEl>
                                          <p:spTgt spid="25"/>
                                        </p:tgtEl>
                                      </p:cBhvr>
                                    </p:animEffect>
                                  </p:childTnLst>
                                </p:cTn>
                              </p:par>
                            </p:childTnLst>
                          </p:cTn>
                        </p:par>
                        <p:par>
                          <p:cTn id="61" fill="hold">
                            <p:stCondLst>
                              <p:cond delay="1500"/>
                            </p:stCondLst>
                            <p:childTnLst>
                              <p:par>
                                <p:cTn id="62" presetID="22" presetClass="exit" presetSubtype="2" fill="hold" nodeType="afterEffect">
                                  <p:stCondLst>
                                    <p:cond delay="500"/>
                                  </p:stCondLst>
                                  <p:childTnLst>
                                    <p:animEffect transition="out" filter="wipe(right)">
                                      <p:cBhvr>
                                        <p:cTn id="63" dur="500"/>
                                        <p:tgtEl>
                                          <p:spTgt spid="25"/>
                                        </p:tgtEl>
                                      </p:cBhvr>
                                    </p:animEffect>
                                    <p:set>
                                      <p:cBhvr>
                                        <p:cTn id="64" dur="1" fill="hold">
                                          <p:stCondLst>
                                            <p:cond delay="499"/>
                                          </p:stCondLst>
                                        </p:cTn>
                                        <p:tgtEl>
                                          <p:spTgt spid="25"/>
                                        </p:tgtEl>
                                        <p:attrNameLst>
                                          <p:attrName>style.visibility</p:attrName>
                                        </p:attrNameLst>
                                      </p:cBhvr>
                                      <p:to>
                                        <p:strVal val="hidden"/>
                                      </p:to>
                                    </p:set>
                                  </p:childTnLst>
                                </p:cTn>
                              </p:par>
                              <p:par>
                                <p:cTn id="65" presetID="22" presetClass="entr" presetSubtype="1" fill="hold" nodeType="withEffect">
                                  <p:stCondLst>
                                    <p:cond delay="500"/>
                                  </p:stCondLst>
                                  <p:childTnLst>
                                    <p:set>
                                      <p:cBhvr>
                                        <p:cTn id="66" dur="1" fill="hold">
                                          <p:stCondLst>
                                            <p:cond delay="0"/>
                                          </p:stCondLst>
                                        </p:cTn>
                                        <p:tgtEl>
                                          <p:spTgt spid="28"/>
                                        </p:tgtEl>
                                        <p:attrNameLst>
                                          <p:attrName>style.visibility</p:attrName>
                                        </p:attrNameLst>
                                      </p:cBhvr>
                                      <p:to>
                                        <p:strVal val="visible"/>
                                      </p:to>
                                    </p:set>
                                    <p:animEffect transition="in" filter="wipe(up)">
                                      <p:cBhvr>
                                        <p:cTn id="67" dur="500"/>
                                        <p:tgtEl>
                                          <p:spTgt spid="28"/>
                                        </p:tgtEl>
                                      </p:cBhvr>
                                    </p:animEffect>
                                  </p:childTnLst>
                                </p:cTn>
                              </p:par>
                            </p:childTnLst>
                          </p:cTn>
                        </p:par>
                        <p:par>
                          <p:cTn id="68" fill="hold">
                            <p:stCondLst>
                              <p:cond delay="2500"/>
                            </p:stCondLst>
                            <p:childTnLst>
                              <p:par>
                                <p:cTn id="69" presetID="22" presetClass="exit" presetSubtype="2" fill="hold" nodeType="afterEffect">
                                  <p:stCondLst>
                                    <p:cond delay="500"/>
                                  </p:stCondLst>
                                  <p:childTnLst>
                                    <p:animEffect transition="out" filter="wipe(right)">
                                      <p:cBhvr>
                                        <p:cTn id="70" dur="500"/>
                                        <p:tgtEl>
                                          <p:spTgt spid="28"/>
                                        </p:tgtEl>
                                      </p:cBhvr>
                                    </p:animEffect>
                                    <p:set>
                                      <p:cBhvr>
                                        <p:cTn id="71"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Integer Representation vs</a:t>
            </a:r>
            <a:br>
              <a:rPr lang="en-US" dirty="0"/>
            </a:br>
            <a:r>
              <a:rPr lang="en-US" dirty="0"/>
              <a:t>Floating Point Representation</a:t>
            </a:r>
          </a:p>
        </p:txBody>
      </p:sp>
      <p:graphicFrame>
        <p:nvGraphicFramePr>
          <p:cNvPr id="10" name="Table 10">
            <a:extLst>
              <a:ext uri="{FF2B5EF4-FFF2-40B4-BE49-F238E27FC236}">
                <a16:creationId xmlns:a16="http://schemas.microsoft.com/office/drawing/2014/main" id="{51835955-A1AB-0240-808D-6A2357D890EE}"/>
              </a:ext>
            </a:extLst>
          </p:cNvPr>
          <p:cNvGraphicFramePr>
            <a:graphicFrameLocks noGrp="1"/>
          </p:cNvGraphicFramePr>
          <p:nvPr>
            <p:ph idx="1"/>
            <p:extLst>
              <p:ext uri="{D42A27DB-BD31-4B8C-83A1-F6EECF244321}">
                <p14:modId xmlns:p14="http://schemas.microsoft.com/office/powerpoint/2010/main" val="1396969147"/>
              </p:ext>
            </p:extLst>
          </p:nvPr>
        </p:nvGraphicFramePr>
        <p:xfrm>
          <a:off x="838200" y="1825625"/>
          <a:ext cx="10515597" cy="212344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596047683"/>
                    </a:ext>
                  </a:extLst>
                </a:gridCol>
                <a:gridCol w="3505199">
                  <a:extLst>
                    <a:ext uri="{9D8B030D-6E8A-4147-A177-3AD203B41FA5}">
                      <a16:colId xmlns:a16="http://schemas.microsoft.com/office/drawing/2014/main" val="4264483362"/>
                    </a:ext>
                  </a:extLst>
                </a:gridCol>
                <a:gridCol w="3505199">
                  <a:extLst>
                    <a:ext uri="{9D8B030D-6E8A-4147-A177-3AD203B41FA5}">
                      <a16:colId xmlns:a16="http://schemas.microsoft.com/office/drawing/2014/main" val="788529585"/>
                    </a:ext>
                  </a:extLst>
                </a:gridCol>
              </a:tblGrid>
              <a:tr h="370840">
                <a:tc>
                  <a:txBody>
                    <a:bodyPr/>
                    <a:lstStyle/>
                    <a:p>
                      <a:endParaRPr lang="en-US" dirty="0"/>
                    </a:p>
                  </a:txBody>
                  <a:tcPr/>
                </a:tc>
                <a:tc>
                  <a:txBody>
                    <a:bodyPr/>
                    <a:lstStyle/>
                    <a:p>
                      <a:pPr algn="ctr"/>
                      <a:r>
                        <a:rPr lang="en-US" dirty="0"/>
                        <a:t>68588</a:t>
                      </a:r>
                      <a:r>
                        <a:rPr lang="en-US" baseline="-25000" dirty="0"/>
                        <a:t>10</a:t>
                      </a:r>
                    </a:p>
                  </a:txBody>
                  <a:tcPr anchor="ctr"/>
                </a:tc>
                <a:tc>
                  <a:txBody>
                    <a:bodyPr/>
                    <a:lstStyle/>
                    <a:p>
                      <a:pPr algn="ctr"/>
                      <a:r>
                        <a:rPr lang="en-US" dirty="0"/>
                        <a:t>-231</a:t>
                      </a:r>
                      <a:r>
                        <a:rPr lang="en-US" baseline="-25000" dirty="0"/>
                        <a:t>10</a:t>
                      </a:r>
                      <a:br>
                        <a:rPr lang="en-US" dirty="0"/>
                      </a:br>
                      <a:r>
                        <a:rPr lang="en-US" dirty="0"/>
                        <a:t>256</a:t>
                      </a:r>
                    </a:p>
                  </a:txBody>
                  <a:tcPr anchor="ctr"/>
                </a:tc>
                <a:extLst>
                  <a:ext uri="{0D108BD9-81ED-4DB2-BD59-A6C34878D82A}">
                    <a16:rowId xmlns:a16="http://schemas.microsoft.com/office/drawing/2014/main" val="1432815655"/>
                  </a:ext>
                </a:extLst>
              </a:tr>
              <a:tr h="370840">
                <a:tc>
                  <a:txBody>
                    <a:bodyPr/>
                    <a:lstStyle/>
                    <a:p>
                      <a:pPr algn="r"/>
                      <a:r>
                        <a:rPr lang="en-US" sz="1800" b="1" kern="1200" dirty="0">
                          <a:solidFill>
                            <a:schemeClr val="lt1"/>
                          </a:solidFill>
                          <a:latin typeface="+mn-lt"/>
                          <a:ea typeface="+mn-ea"/>
                          <a:cs typeface="+mn-cs"/>
                        </a:rPr>
                        <a:t>32-bit int</a:t>
                      </a:r>
                    </a:p>
                  </a:txBody>
                  <a:tcPr>
                    <a:solidFill>
                      <a:srgbClr val="5B9BD5"/>
                    </a:solidFill>
                  </a:tcPr>
                </a:tc>
                <a:tc>
                  <a:txBody>
                    <a:bodyPr/>
                    <a:lstStyle/>
                    <a:p>
                      <a:pPr algn="r"/>
                      <a:r>
                        <a:rPr lang="en-US" dirty="0"/>
                        <a:t>0x00 01 0B EC</a:t>
                      </a:r>
                    </a:p>
                  </a:txBody>
                  <a:tcPr/>
                </a:tc>
                <a:tc>
                  <a:txBody>
                    <a:bodyPr/>
                    <a:lstStyle/>
                    <a:p>
                      <a:pPr algn="r"/>
                      <a:r>
                        <a:rPr lang="en-US" dirty="0"/>
                        <a:t>0x00 00 00 00</a:t>
                      </a:r>
                    </a:p>
                  </a:txBody>
                  <a:tcPr/>
                </a:tc>
                <a:extLst>
                  <a:ext uri="{0D108BD9-81ED-4DB2-BD59-A6C34878D82A}">
                    <a16:rowId xmlns:a16="http://schemas.microsoft.com/office/drawing/2014/main" val="3525258265"/>
                  </a:ext>
                </a:extLst>
              </a:tr>
              <a:tr h="370840">
                <a:tc>
                  <a:txBody>
                    <a:bodyPr/>
                    <a:lstStyle/>
                    <a:p>
                      <a:pPr algn="r"/>
                      <a:r>
                        <a:rPr lang="en-US" sz="1800" b="1" kern="1200" dirty="0">
                          <a:solidFill>
                            <a:schemeClr val="lt1"/>
                          </a:solidFill>
                          <a:latin typeface="+mn-lt"/>
                          <a:ea typeface="+mn-ea"/>
                          <a:cs typeface="+mn-cs"/>
                        </a:rPr>
                        <a:t>64-bit long</a:t>
                      </a:r>
                    </a:p>
                  </a:txBody>
                  <a:tcPr>
                    <a:solidFill>
                      <a:srgbClr val="5B9BD5"/>
                    </a:solidFill>
                  </a:tcPr>
                </a:tc>
                <a:tc>
                  <a:txBody>
                    <a:bodyPr/>
                    <a:lstStyle/>
                    <a:p>
                      <a:pPr algn="r"/>
                      <a:r>
                        <a:rPr lang="en-US" dirty="0"/>
                        <a:t>0x00 00 00 00 00 01 0B EC</a:t>
                      </a:r>
                    </a:p>
                  </a:txBody>
                  <a:tcPr/>
                </a:tc>
                <a:tc>
                  <a:txBody>
                    <a:bodyPr/>
                    <a:lstStyle/>
                    <a:p>
                      <a:pPr algn="r"/>
                      <a:r>
                        <a:rPr lang="en-US" dirty="0"/>
                        <a:t>0x00 00 00 00 00 00 00 00</a:t>
                      </a:r>
                    </a:p>
                  </a:txBody>
                  <a:tcPr/>
                </a:tc>
                <a:extLst>
                  <a:ext uri="{0D108BD9-81ED-4DB2-BD59-A6C34878D82A}">
                    <a16:rowId xmlns:a16="http://schemas.microsoft.com/office/drawing/2014/main" val="4136743732"/>
                  </a:ext>
                </a:extLst>
              </a:tr>
              <a:tr h="370840">
                <a:tc>
                  <a:txBody>
                    <a:bodyPr/>
                    <a:lstStyle/>
                    <a:p>
                      <a:pPr algn="r"/>
                      <a:r>
                        <a:rPr lang="en-US" sz="1800" b="1" kern="1200" dirty="0">
                          <a:solidFill>
                            <a:schemeClr val="lt1"/>
                          </a:solidFill>
                          <a:latin typeface="+mn-lt"/>
                          <a:ea typeface="+mn-ea"/>
                          <a:cs typeface="+mn-cs"/>
                        </a:rPr>
                        <a:t>32-bit float</a:t>
                      </a:r>
                    </a:p>
                  </a:txBody>
                  <a:tcPr>
                    <a:solidFill>
                      <a:srgbClr val="5B9BD5"/>
                    </a:solidFill>
                  </a:tcPr>
                </a:tc>
                <a:tc>
                  <a:txBody>
                    <a:bodyPr/>
                    <a:lstStyle/>
                    <a:p>
                      <a:pPr algn="r"/>
                      <a:r>
                        <a:rPr lang="en-US" dirty="0"/>
                        <a:t>0x47 85 F6 00</a:t>
                      </a:r>
                    </a:p>
                  </a:txBody>
                  <a:tcPr/>
                </a:tc>
                <a:tc>
                  <a:txBody>
                    <a:bodyPr/>
                    <a:lstStyle/>
                    <a:p>
                      <a:pPr algn="r"/>
                      <a:r>
                        <a:rPr lang="en-US" dirty="0"/>
                        <a:t>0xBF 67 00 00</a:t>
                      </a:r>
                    </a:p>
                  </a:txBody>
                  <a:tcPr/>
                </a:tc>
                <a:extLst>
                  <a:ext uri="{0D108BD9-81ED-4DB2-BD59-A6C34878D82A}">
                    <a16:rowId xmlns:a16="http://schemas.microsoft.com/office/drawing/2014/main" val="3246956126"/>
                  </a:ext>
                </a:extLst>
              </a:tr>
              <a:tr h="370840">
                <a:tc>
                  <a:txBody>
                    <a:bodyPr/>
                    <a:lstStyle/>
                    <a:p>
                      <a:pPr algn="r"/>
                      <a:r>
                        <a:rPr lang="en-US" sz="1800" b="1" kern="1200" dirty="0">
                          <a:solidFill>
                            <a:schemeClr val="lt1"/>
                          </a:solidFill>
                          <a:latin typeface="+mn-lt"/>
                          <a:ea typeface="+mn-ea"/>
                          <a:cs typeface="+mn-cs"/>
                        </a:rPr>
                        <a:t>64-bit double</a:t>
                      </a:r>
                    </a:p>
                  </a:txBody>
                  <a:tcPr>
                    <a:solidFill>
                      <a:srgbClr val="5B9BD5"/>
                    </a:solidFill>
                  </a:tcPr>
                </a:tc>
                <a:tc>
                  <a:txBody>
                    <a:bodyPr/>
                    <a:lstStyle/>
                    <a:p>
                      <a:pPr algn="r"/>
                      <a:r>
                        <a:rPr lang="en-US" dirty="0"/>
                        <a:t>0xC0 F0 BE C0 00 00 00 00 </a:t>
                      </a:r>
                    </a:p>
                  </a:txBody>
                  <a:tcPr/>
                </a:tc>
                <a:tc>
                  <a:txBody>
                    <a:bodyPr/>
                    <a:lstStyle/>
                    <a:p>
                      <a:pPr algn="r"/>
                      <a:r>
                        <a:rPr lang="en-US" dirty="0"/>
                        <a:t>0xBF EC E0 00 00 00 00 00</a:t>
                      </a:r>
                    </a:p>
                  </a:txBody>
                  <a:tcPr/>
                </a:tc>
                <a:extLst>
                  <a:ext uri="{0D108BD9-81ED-4DB2-BD59-A6C34878D82A}">
                    <a16:rowId xmlns:a16="http://schemas.microsoft.com/office/drawing/2014/main" val="801199128"/>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cxnSp>
        <p:nvCxnSpPr>
          <p:cNvPr id="12" name="Straight Connector 11">
            <a:extLst>
              <a:ext uri="{FF2B5EF4-FFF2-40B4-BE49-F238E27FC236}">
                <a16:creationId xmlns:a16="http://schemas.microsoft.com/office/drawing/2014/main" id="{46119135-2ADB-6D4B-816D-5C51F4C79678}"/>
              </a:ext>
            </a:extLst>
          </p:cNvPr>
          <p:cNvCxnSpPr/>
          <p:nvPr/>
        </p:nvCxnSpPr>
        <p:spPr>
          <a:xfrm>
            <a:off x="9372600" y="2156791"/>
            <a:ext cx="4273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437F902-A8A0-3A48-9A99-92B3F18E1351}"/>
              </a:ext>
            </a:extLst>
          </p:cNvPr>
          <p:cNvSpPr txBox="1"/>
          <p:nvPr/>
        </p:nvSpPr>
        <p:spPr>
          <a:xfrm>
            <a:off x="152646" y="4564077"/>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4" name="Rectangle 13">
            <a:extLst>
              <a:ext uri="{FF2B5EF4-FFF2-40B4-BE49-F238E27FC236}">
                <a16:creationId xmlns:a16="http://schemas.microsoft.com/office/drawing/2014/main" id="{08D95BF3-C526-194C-80B5-0B3F6B51839D}"/>
              </a:ext>
            </a:extLst>
          </p:cNvPr>
          <p:cNvSpPr/>
          <p:nvPr/>
        </p:nvSpPr>
        <p:spPr>
          <a:xfrm>
            <a:off x="369052" y="4564077"/>
            <a:ext cx="2164054"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100 0111 1</a:t>
            </a:r>
            <a:endParaRPr lang="en-US" sz="2800" dirty="0"/>
          </a:p>
        </p:txBody>
      </p:sp>
      <p:sp>
        <p:nvSpPr>
          <p:cNvPr id="15" name="Rectangle 14">
            <a:extLst>
              <a:ext uri="{FF2B5EF4-FFF2-40B4-BE49-F238E27FC236}">
                <a16:creationId xmlns:a16="http://schemas.microsoft.com/office/drawing/2014/main" id="{8398D243-0CB0-564C-9EE0-E4C282738C53}"/>
              </a:ext>
            </a:extLst>
          </p:cNvPr>
          <p:cNvSpPr/>
          <p:nvPr/>
        </p:nvSpPr>
        <p:spPr>
          <a:xfrm>
            <a:off x="2542585" y="4564077"/>
            <a:ext cx="6078201"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000 0101 1111 0110 0000 0000</a:t>
            </a:r>
            <a:endParaRPr lang="en-US" sz="2800" dirty="0"/>
          </a:p>
        </p:txBody>
      </p:sp>
      <p:sp>
        <p:nvSpPr>
          <p:cNvPr id="21" name="TextBox 20">
            <a:extLst>
              <a:ext uri="{FF2B5EF4-FFF2-40B4-BE49-F238E27FC236}">
                <a16:creationId xmlns:a16="http://schemas.microsoft.com/office/drawing/2014/main" id="{B139E3A0-6DA6-544A-BAB1-B506B996ABB0}"/>
              </a:ext>
            </a:extLst>
          </p:cNvPr>
          <p:cNvSpPr txBox="1"/>
          <p:nvPr/>
        </p:nvSpPr>
        <p:spPr>
          <a:xfrm>
            <a:off x="152646" y="5648651"/>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1</a:t>
            </a:r>
          </a:p>
        </p:txBody>
      </p:sp>
      <p:sp>
        <p:nvSpPr>
          <p:cNvPr id="22" name="Rectangle 21">
            <a:extLst>
              <a:ext uri="{FF2B5EF4-FFF2-40B4-BE49-F238E27FC236}">
                <a16:creationId xmlns:a16="http://schemas.microsoft.com/office/drawing/2014/main" id="{6460221D-E50C-3343-9331-41831FD4AB2F}"/>
              </a:ext>
            </a:extLst>
          </p:cNvPr>
          <p:cNvSpPr/>
          <p:nvPr/>
        </p:nvSpPr>
        <p:spPr>
          <a:xfrm>
            <a:off x="369052" y="5648651"/>
            <a:ext cx="2813271"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011 1111 1110</a:t>
            </a:r>
            <a:endParaRPr lang="en-US" sz="2800" dirty="0"/>
          </a:p>
        </p:txBody>
      </p:sp>
      <p:sp>
        <p:nvSpPr>
          <p:cNvPr id="23" name="Rectangle 22">
            <a:extLst>
              <a:ext uri="{FF2B5EF4-FFF2-40B4-BE49-F238E27FC236}">
                <a16:creationId xmlns:a16="http://schemas.microsoft.com/office/drawing/2014/main" id="{F40456DF-C04E-DB4A-B483-CB3941EC5B34}"/>
              </a:ext>
            </a:extLst>
          </p:cNvPr>
          <p:cNvSpPr/>
          <p:nvPr/>
        </p:nvSpPr>
        <p:spPr>
          <a:xfrm>
            <a:off x="3182323" y="5648651"/>
            <a:ext cx="8867462"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1100 1110 </a:t>
            </a:r>
            <a:r>
              <a:rPr lang="en-US" sz="2600" dirty="0">
                <a:latin typeface="Lucida Console" panose="020B0609040504020204" pitchFamily="49" charset="0"/>
              </a:rPr>
              <a:t>0000 </a:t>
            </a:r>
            <a:r>
              <a:rPr lang="en-US" sz="2400" dirty="0">
                <a:latin typeface="Lucida Console" panose="020B0609040504020204" pitchFamily="49" charset="0"/>
              </a:rPr>
              <a:t>0000 </a:t>
            </a:r>
            <a:r>
              <a:rPr lang="en-US" sz="2200" dirty="0">
                <a:latin typeface="Lucida Console" panose="020B0609040504020204" pitchFamily="49" charset="0"/>
              </a:rPr>
              <a:t>0000 </a:t>
            </a:r>
            <a:r>
              <a:rPr lang="en-US" sz="2000" dirty="0">
                <a:latin typeface="Lucida Console" panose="020B0609040504020204" pitchFamily="49" charset="0"/>
              </a:rPr>
              <a:t>0000 </a:t>
            </a:r>
            <a:r>
              <a:rPr lang="en-US" dirty="0">
                <a:latin typeface="Lucida Console" panose="020B0609040504020204" pitchFamily="49" charset="0"/>
              </a:rPr>
              <a:t>0000 </a:t>
            </a:r>
            <a:r>
              <a:rPr lang="en-US" sz="1600" dirty="0">
                <a:latin typeface="Lucida Console" panose="020B0609040504020204" pitchFamily="49" charset="0"/>
              </a:rPr>
              <a:t>0000 </a:t>
            </a:r>
            <a:r>
              <a:rPr lang="en-US" sz="1400" dirty="0">
                <a:latin typeface="Lucida Console" panose="020B0609040504020204" pitchFamily="49" charset="0"/>
              </a:rPr>
              <a:t>0000 </a:t>
            </a:r>
            <a:r>
              <a:rPr lang="en-US" sz="1200" dirty="0">
                <a:latin typeface="Lucida Console" panose="020B0609040504020204" pitchFamily="49" charset="0"/>
              </a:rPr>
              <a:t>0000 </a:t>
            </a:r>
            <a:r>
              <a:rPr lang="en-US" sz="1000" dirty="0">
                <a:latin typeface="Lucida Console" panose="020B0609040504020204" pitchFamily="49" charset="0"/>
              </a:rPr>
              <a:t>0000 </a:t>
            </a:r>
            <a:r>
              <a:rPr lang="en-US" sz="800" dirty="0">
                <a:latin typeface="Lucida Console" panose="020B0609040504020204" pitchFamily="49" charset="0"/>
              </a:rPr>
              <a:t>0000 </a:t>
            </a:r>
            <a:r>
              <a:rPr lang="en-US" sz="600" dirty="0">
                <a:latin typeface="Lucida Console" panose="020B0609040504020204" pitchFamily="49" charset="0"/>
              </a:rPr>
              <a:t>0000</a:t>
            </a:r>
            <a:endParaRPr lang="en-US" sz="600" dirty="0"/>
          </a:p>
        </p:txBody>
      </p:sp>
      <p:sp>
        <p:nvSpPr>
          <p:cNvPr id="26" name="TextBox 25">
            <a:extLst>
              <a:ext uri="{FF2B5EF4-FFF2-40B4-BE49-F238E27FC236}">
                <a16:creationId xmlns:a16="http://schemas.microsoft.com/office/drawing/2014/main" id="{DB7B6600-1C02-1949-8767-512CEE373C73}"/>
              </a:ext>
            </a:extLst>
          </p:cNvPr>
          <p:cNvSpPr txBox="1"/>
          <p:nvPr/>
        </p:nvSpPr>
        <p:spPr>
          <a:xfrm>
            <a:off x="785641" y="4117988"/>
            <a:ext cx="2670796" cy="523220"/>
          </a:xfrm>
          <a:prstGeom prst="rect">
            <a:avLst/>
          </a:prstGeom>
          <a:noFill/>
        </p:spPr>
        <p:txBody>
          <a:bodyPr wrap="none" rtlCol="0">
            <a:spAutoFit/>
          </a:bodyPr>
          <a:lstStyle/>
          <a:p>
            <a:r>
              <a:rPr lang="en-US" sz="2800" dirty="0"/>
              <a:t>float f = 68588.0;</a:t>
            </a:r>
          </a:p>
        </p:txBody>
      </p:sp>
      <p:sp>
        <p:nvSpPr>
          <p:cNvPr id="27" name="TextBox 26">
            <a:extLst>
              <a:ext uri="{FF2B5EF4-FFF2-40B4-BE49-F238E27FC236}">
                <a16:creationId xmlns:a16="http://schemas.microsoft.com/office/drawing/2014/main" id="{04622D26-7CBE-834C-93CC-BF6DB29E2EB4}"/>
              </a:ext>
            </a:extLst>
          </p:cNvPr>
          <p:cNvSpPr txBox="1"/>
          <p:nvPr/>
        </p:nvSpPr>
        <p:spPr>
          <a:xfrm>
            <a:off x="785641" y="5198559"/>
            <a:ext cx="3531736" cy="523220"/>
          </a:xfrm>
          <a:prstGeom prst="rect">
            <a:avLst/>
          </a:prstGeom>
          <a:noFill/>
        </p:spPr>
        <p:txBody>
          <a:bodyPr wrap="none" rtlCol="0">
            <a:spAutoFit/>
          </a:bodyPr>
          <a:lstStyle/>
          <a:p>
            <a:r>
              <a:rPr lang="en-US" sz="2800" dirty="0"/>
              <a:t>double d = -231.0/256;</a:t>
            </a:r>
          </a:p>
        </p:txBody>
      </p:sp>
    </p:spTree>
    <p:extLst>
      <p:ext uri="{BB962C8B-B14F-4D97-AF65-F5344CB8AC3E}">
        <p14:creationId xmlns:p14="http://schemas.microsoft.com/office/powerpoint/2010/main" val="2793740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FED272C-20D6-2D4F-8C04-941B3781976D}"/>
              </a:ext>
            </a:extLst>
          </p:cNvPr>
          <p:cNvSpPr>
            <a:spLocks noGrp="1"/>
          </p:cNvSpPr>
          <p:nvPr>
            <p:ph type="title"/>
          </p:nvPr>
        </p:nvSpPr>
        <p:spPr/>
        <p:txBody>
          <a:bodyPr/>
          <a:lstStyle/>
          <a:p>
            <a:r>
              <a:rPr lang="en-US" dirty="0"/>
              <a:t>Integer Casting vs</a:t>
            </a:r>
            <a:br>
              <a:rPr lang="en-US" dirty="0"/>
            </a:br>
            <a:r>
              <a:rPr lang="en-US" dirty="0"/>
              <a:t>Floating Point Casting</a:t>
            </a:r>
          </a:p>
        </p:txBody>
      </p:sp>
      <p:sp>
        <p:nvSpPr>
          <p:cNvPr id="9" name="Content Placeholder 8">
            <a:extLst>
              <a:ext uri="{FF2B5EF4-FFF2-40B4-BE49-F238E27FC236}">
                <a16:creationId xmlns:a16="http://schemas.microsoft.com/office/drawing/2014/main" id="{654F84FF-8904-7347-B95D-4D38CECF9722}"/>
              </a:ext>
            </a:extLst>
          </p:cNvPr>
          <p:cNvSpPr>
            <a:spLocks noGrp="1"/>
          </p:cNvSpPr>
          <p:nvPr>
            <p:ph sz="half" idx="1"/>
          </p:nvPr>
        </p:nvSpPr>
        <p:spPr>
          <a:xfrm>
            <a:off x="838200" y="1825625"/>
            <a:ext cx="5473148" cy="4351338"/>
          </a:xfrm>
        </p:spPr>
        <p:txBody>
          <a:bodyPr>
            <a:normAutofit fontScale="92500"/>
          </a:bodyPr>
          <a:lstStyle/>
          <a:p>
            <a:r>
              <a:rPr lang="en-US" dirty="0"/>
              <a:t>Smaller integer type cast to larger integer type</a:t>
            </a:r>
          </a:p>
          <a:p>
            <a:pPr lvl="1"/>
            <a:r>
              <a:rPr lang="en-US" dirty="0"/>
              <a:t>Zero/Sign-extend</a:t>
            </a:r>
          </a:p>
          <a:p>
            <a:r>
              <a:rPr lang="en-US" dirty="0"/>
              <a:t>Larger integer type cast to smaller integer type</a:t>
            </a:r>
          </a:p>
          <a:p>
            <a:pPr lvl="1"/>
            <a:r>
              <a:rPr lang="en-US" dirty="0"/>
              <a:t>Truncate and re-interpret</a:t>
            </a:r>
          </a:p>
          <a:p>
            <a:pPr lvl="1"/>
            <a:endParaRPr lang="en-US" dirty="0"/>
          </a:p>
          <a:p>
            <a:r>
              <a:rPr lang="en-US" dirty="0"/>
              <a:t>Integer type to floating point type, or</a:t>
            </a:r>
            <a:br>
              <a:rPr lang="en-US" dirty="0"/>
            </a:br>
            <a:r>
              <a:rPr lang="en-US" dirty="0"/>
              <a:t>Floating point type to integer type</a:t>
            </a:r>
          </a:p>
          <a:p>
            <a:pPr lvl="1"/>
            <a:r>
              <a:rPr lang="en-US" dirty="0"/>
              <a:t>Generate new bit pattern</a:t>
            </a:r>
          </a:p>
          <a:p>
            <a:pPr lvl="1"/>
            <a:r>
              <a:rPr lang="en-US" dirty="0"/>
              <a:t>May not be exact</a:t>
            </a:r>
          </a:p>
        </p:txBody>
      </p:sp>
      <p:sp>
        <p:nvSpPr>
          <p:cNvPr id="10" name="Content Placeholder 9">
            <a:extLst>
              <a:ext uri="{FF2B5EF4-FFF2-40B4-BE49-F238E27FC236}">
                <a16:creationId xmlns:a16="http://schemas.microsoft.com/office/drawing/2014/main" id="{9A255C1E-793A-5B4D-B9DE-0263BC15D140}"/>
              </a:ext>
            </a:extLst>
          </p:cNvPr>
          <p:cNvSpPr>
            <a:spLocks noGrp="1"/>
          </p:cNvSpPr>
          <p:nvPr>
            <p:ph sz="half" idx="2"/>
          </p:nvPr>
        </p:nvSpPr>
        <p:spPr/>
        <p:txBody>
          <a:bodyPr/>
          <a:lstStyle/>
          <a:p>
            <a:r>
              <a:rPr lang="en-US" dirty="0"/>
              <a:t>Smaller floating point type cast to larger floating point type</a:t>
            </a:r>
          </a:p>
          <a:p>
            <a:pPr lvl="1"/>
            <a:r>
              <a:rPr lang="en-US" dirty="0"/>
              <a:t>Generate new bit pattern</a:t>
            </a:r>
          </a:p>
          <a:p>
            <a:r>
              <a:rPr lang="en-US" dirty="0"/>
              <a:t>Larger floating point type cast to smaller floating point type</a:t>
            </a:r>
          </a:p>
          <a:p>
            <a:pPr lvl="1"/>
            <a:r>
              <a:rPr lang="en-US" dirty="0"/>
              <a:t>Generate new bit pattern</a:t>
            </a:r>
          </a:p>
          <a:p>
            <a:pPr lvl="1"/>
            <a:r>
              <a:rPr lang="en-US" dirty="0"/>
              <a:t>May require rounding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3870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BEBF7-0766-5240-99AA-0A18D6C4D579}"/>
              </a:ext>
            </a:extLst>
          </p:cNvPr>
          <p:cNvSpPr>
            <a:spLocks noGrp="1"/>
          </p:cNvSpPr>
          <p:nvPr>
            <p:ph type="title"/>
          </p:nvPr>
        </p:nvSpPr>
        <p:spPr/>
        <p:txBody>
          <a:bodyPr/>
          <a:lstStyle/>
          <a:p>
            <a:r>
              <a:rPr lang="en-US" dirty="0"/>
              <a:t>Quarter Precision Floating Point</a:t>
            </a:r>
          </a:p>
        </p:txBody>
      </p:sp>
      <p:sp>
        <p:nvSpPr>
          <p:cNvPr id="5" name="Content Placeholder 4">
            <a:extLst>
              <a:ext uri="{FF2B5EF4-FFF2-40B4-BE49-F238E27FC236}">
                <a16:creationId xmlns:a16="http://schemas.microsoft.com/office/drawing/2014/main" id="{00412AE6-B965-BF47-9DD9-9F9C3DE6029C}"/>
              </a:ext>
            </a:extLst>
          </p:cNvPr>
          <p:cNvSpPr>
            <a:spLocks noGrp="1"/>
          </p:cNvSpPr>
          <p:nvPr>
            <p:ph idx="1"/>
          </p:nvPr>
        </p:nvSpPr>
        <p:spPr>
          <a:xfrm>
            <a:off x="838200" y="2324291"/>
            <a:ext cx="10515600" cy="3852671"/>
          </a:xfrm>
        </p:spPr>
        <p:txBody>
          <a:bodyPr/>
          <a:lstStyle/>
          <a:p>
            <a:r>
              <a:rPr lang="en-US" dirty="0"/>
              <a:t>8-bit floating point type</a:t>
            </a:r>
          </a:p>
          <a:p>
            <a:r>
              <a:rPr lang="en-US" i="1" dirty="0"/>
              <a:t>Not</a:t>
            </a:r>
            <a:r>
              <a:rPr lang="en-US" dirty="0"/>
              <a:t> a real IEEE 754 format</a:t>
            </a:r>
          </a:p>
          <a:p>
            <a:r>
              <a:rPr lang="en-US" dirty="0"/>
              <a:t>Same general form as IEEE 754 format</a:t>
            </a:r>
          </a:p>
          <a:p>
            <a:pPr lvl="1"/>
            <a:r>
              <a:rPr lang="en-US" dirty="0"/>
              <a:t>MSB is sign bit</a:t>
            </a:r>
          </a:p>
          <a:p>
            <a:pPr lvl="1"/>
            <a:r>
              <a:rPr lang="en-US" dirty="0"/>
              <a:t>Next four bits encode the exponent</a:t>
            </a:r>
          </a:p>
          <a:p>
            <a:pPr lvl="1"/>
            <a:r>
              <a:rPr lang="en-US" dirty="0"/>
              <a:t>Remaining three bits encode the significand, </a:t>
            </a:r>
            <a:r>
              <a:rPr lang="en-US" i="1" dirty="0"/>
              <a:t>bias</a:t>
            </a:r>
            <a:r>
              <a:rPr lang="en-US" dirty="0"/>
              <a:t>=7</a:t>
            </a:r>
          </a:p>
          <a:p>
            <a:pPr lvl="1"/>
            <a:r>
              <a:rPr lang="en-US" dirty="0"/>
              <a:t>Normal, subnormal, zero, </a:t>
            </a:r>
            <a:r>
              <a:rPr lang="en-US" dirty="0" err="1"/>
              <a:t>NaN</a:t>
            </a:r>
            <a:r>
              <a:rPr lang="en-US" dirty="0"/>
              <a:t>, Infinity</a:t>
            </a:r>
          </a:p>
        </p:txBody>
      </p:sp>
      <p:sp>
        <p:nvSpPr>
          <p:cNvPr id="4" name="Text Placeholder 3">
            <a:extLst>
              <a:ext uri="{FF2B5EF4-FFF2-40B4-BE49-F238E27FC236}">
                <a16:creationId xmlns:a16="http://schemas.microsoft.com/office/drawing/2014/main" id="{B7797BEF-A661-0744-9E02-D1D26AF180BD}"/>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FF3DA1D4-B571-CB40-9697-A31A61C07190}"/>
              </a:ext>
            </a:extLst>
          </p:cNvPr>
          <p:cNvGrpSpPr/>
          <p:nvPr/>
        </p:nvGrpSpPr>
        <p:grpSpPr>
          <a:xfrm>
            <a:off x="1828800" y="1266075"/>
            <a:ext cx="8534400" cy="685800"/>
            <a:chOff x="952500" y="1981200"/>
            <a:chExt cx="8534400" cy="685800"/>
          </a:xfrm>
        </p:grpSpPr>
        <p:sp>
          <p:nvSpPr>
            <p:cNvPr id="11" name="Rectangle 10">
              <a:extLst>
                <a:ext uri="{FF2B5EF4-FFF2-40B4-BE49-F238E27FC236}">
                  <a16:creationId xmlns:a16="http://schemas.microsoft.com/office/drawing/2014/main" id="{257F5A5E-7783-B14B-AF30-7F6902EAC12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6122946-1849-8047-9DB6-1A32A1D51BE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C8CEABD0-4D93-CD41-8981-DEB53B1B4D03}"/>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5" name="TextBox 14">
            <a:extLst>
              <a:ext uri="{FF2B5EF4-FFF2-40B4-BE49-F238E27FC236}">
                <a16:creationId xmlns:a16="http://schemas.microsoft.com/office/drawing/2014/main" id="{7816A027-54B8-0340-86FA-6F0208F9ABAF}"/>
              </a:ext>
            </a:extLst>
          </p:cNvPr>
          <p:cNvSpPr txBox="1"/>
          <p:nvPr/>
        </p:nvSpPr>
        <p:spPr>
          <a:xfrm>
            <a:off x="1868572" y="1648663"/>
            <a:ext cx="606256" cy="369332"/>
          </a:xfrm>
          <a:prstGeom prst="rect">
            <a:avLst/>
          </a:prstGeom>
          <a:noFill/>
        </p:spPr>
        <p:txBody>
          <a:bodyPr wrap="none" rtlCol="0">
            <a:spAutoFit/>
          </a:bodyPr>
          <a:lstStyle/>
          <a:p>
            <a:pPr algn="ctr"/>
            <a:r>
              <a:rPr lang="en-US" dirty="0"/>
              <a:t>1 bit</a:t>
            </a:r>
          </a:p>
        </p:txBody>
      </p:sp>
      <p:sp>
        <p:nvSpPr>
          <p:cNvPr id="16" name="TextBox 15">
            <a:extLst>
              <a:ext uri="{FF2B5EF4-FFF2-40B4-BE49-F238E27FC236}">
                <a16:creationId xmlns:a16="http://schemas.microsoft.com/office/drawing/2014/main" id="{DCD58842-FF73-AD43-B6E3-37ECD08EACB0}"/>
              </a:ext>
            </a:extLst>
          </p:cNvPr>
          <p:cNvSpPr txBox="1"/>
          <p:nvPr/>
        </p:nvSpPr>
        <p:spPr>
          <a:xfrm>
            <a:off x="3265735" y="1638492"/>
            <a:ext cx="696024" cy="369332"/>
          </a:xfrm>
          <a:prstGeom prst="rect">
            <a:avLst/>
          </a:prstGeom>
          <a:noFill/>
        </p:spPr>
        <p:txBody>
          <a:bodyPr wrap="none" rtlCol="0">
            <a:spAutoFit/>
          </a:bodyPr>
          <a:lstStyle/>
          <a:p>
            <a:pPr algn="ctr"/>
            <a:r>
              <a:rPr lang="en-US" dirty="0"/>
              <a:t>4 bits</a:t>
            </a:r>
          </a:p>
        </p:txBody>
      </p:sp>
      <p:sp>
        <p:nvSpPr>
          <p:cNvPr id="17" name="TextBox 16">
            <a:extLst>
              <a:ext uri="{FF2B5EF4-FFF2-40B4-BE49-F238E27FC236}">
                <a16:creationId xmlns:a16="http://schemas.microsoft.com/office/drawing/2014/main" id="{5E7A8FA7-F24E-7846-8400-AD31F2EC9AD5}"/>
              </a:ext>
            </a:extLst>
          </p:cNvPr>
          <p:cNvSpPr txBox="1"/>
          <p:nvPr/>
        </p:nvSpPr>
        <p:spPr>
          <a:xfrm>
            <a:off x="7227538" y="1659994"/>
            <a:ext cx="696024" cy="369332"/>
          </a:xfrm>
          <a:prstGeom prst="rect">
            <a:avLst/>
          </a:prstGeom>
          <a:noFill/>
        </p:spPr>
        <p:txBody>
          <a:bodyPr wrap="none" rtlCol="0">
            <a:spAutoFit/>
          </a:bodyPr>
          <a:lstStyle/>
          <a:p>
            <a:pPr algn="ctr"/>
            <a:r>
              <a:rPr lang="en-US" dirty="0"/>
              <a:t>3 bits</a:t>
            </a:r>
          </a:p>
        </p:txBody>
      </p:sp>
      <p:pic>
        <p:nvPicPr>
          <p:cNvPr id="26" name="Picture 25">
            <a:extLst>
              <a:ext uri="{FF2B5EF4-FFF2-40B4-BE49-F238E27FC236}">
                <a16:creationId xmlns:a16="http://schemas.microsoft.com/office/drawing/2014/main" id="{35C35C40-406C-C54C-9553-11C40638908C}"/>
              </a:ext>
            </a:extLst>
          </p:cNvPr>
          <p:cNvPicPr>
            <a:picLocks noChangeAspect="1"/>
          </p:cNvPicPr>
          <p:nvPr/>
        </p:nvPicPr>
        <p:blipFill>
          <a:blip r:embed="rId3"/>
          <a:stretch>
            <a:fillRect/>
          </a:stretch>
        </p:blipFill>
        <p:spPr>
          <a:xfrm>
            <a:off x="6096000" y="2116094"/>
            <a:ext cx="5226050" cy="794901"/>
          </a:xfrm>
          <a:prstGeom prst="rect">
            <a:avLst/>
          </a:prstGeom>
        </p:spPr>
      </p:pic>
      <p:sp>
        <p:nvSpPr>
          <p:cNvPr id="27" name="Rounded Rectangular Callout 26">
            <a:extLst>
              <a:ext uri="{FF2B5EF4-FFF2-40B4-BE49-F238E27FC236}">
                <a16:creationId xmlns:a16="http://schemas.microsoft.com/office/drawing/2014/main" id="{5462FB4B-3439-8948-821A-4B009410EA1A}"/>
              </a:ext>
            </a:extLst>
          </p:cNvPr>
          <p:cNvSpPr/>
          <p:nvPr/>
        </p:nvSpPr>
        <p:spPr>
          <a:xfrm>
            <a:off x="8790517" y="3586379"/>
            <a:ext cx="2112709" cy="956079"/>
          </a:xfrm>
          <a:prstGeom prst="wedgeRoundRectCallout">
            <a:avLst>
              <a:gd name="adj1" fmla="val -87897"/>
              <a:gd name="adj2" fmla="val 6441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800" i="1" dirty="0">
                <a:solidFill>
                  <a:srgbClr val="FFFF00"/>
                </a:solidFill>
              </a:rPr>
              <a:t>bias</a:t>
            </a:r>
            <a:r>
              <a:rPr lang="en-US" sz="2800" dirty="0">
                <a:solidFill>
                  <a:srgbClr val="FFFF00"/>
                </a:solidFill>
              </a:rPr>
              <a:t> = 2</a:t>
            </a:r>
            <a:r>
              <a:rPr lang="en-US" sz="2800" baseline="30000" dirty="0">
                <a:solidFill>
                  <a:srgbClr val="FFFF00"/>
                </a:solidFill>
              </a:rPr>
              <a:t>w-1</a:t>
            </a:r>
            <a:r>
              <a:rPr lang="en-US" sz="2800" dirty="0">
                <a:solidFill>
                  <a:srgbClr val="FFFF00"/>
                </a:solidFill>
              </a:rPr>
              <a:t>-1</a:t>
            </a:r>
          </a:p>
          <a:p>
            <a:pPr algn="r"/>
            <a:r>
              <a:rPr lang="en-US" sz="2800" dirty="0">
                <a:solidFill>
                  <a:srgbClr val="FFFF00"/>
                </a:solidFill>
              </a:rPr>
              <a:t>= 2</a:t>
            </a:r>
            <a:r>
              <a:rPr lang="en-US" sz="2800" baseline="30000" dirty="0">
                <a:solidFill>
                  <a:srgbClr val="FFFF00"/>
                </a:solidFill>
              </a:rPr>
              <a:t>3</a:t>
            </a:r>
            <a:r>
              <a:rPr lang="en-US" sz="2800" dirty="0">
                <a:solidFill>
                  <a:srgbClr val="FFFF00"/>
                </a:solidFill>
              </a:rPr>
              <a:t>-1</a:t>
            </a:r>
          </a:p>
        </p:txBody>
      </p:sp>
    </p:spTree>
    <p:extLst>
      <p:ext uri="{BB962C8B-B14F-4D97-AF65-F5344CB8AC3E}">
        <p14:creationId xmlns:p14="http://schemas.microsoft.com/office/powerpoint/2010/main" val="329281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Quarter Precision:</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quarter q = 3.25;</a:t>
            </a:r>
          </a:p>
          <a:p>
            <a:pPr>
              <a:tabLst>
                <a:tab pos="3133725" algn="r"/>
                <a:tab pos="3190875" algn="l"/>
              </a:tabLst>
            </a:pPr>
            <a:r>
              <a:rPr lang="en-US" b="1" dirty="0"/>
              <a:t>Value	</a:t>
            </a:r>
            <a:r>
              <a:rPr lang="en-US" dirty="0"/>
              <a:t>3.25</a:t>
            </a:r>
            <a:r>
              <a:rPr lang="en-US" baseline="-25000" dirty="0"/>
              <a:t>10</a:t>
            </a:r>
            <a:r>
              <a:rPr lang="en-US" dirty="0"/>
              <a:t>	= </a:t>
            </a:r>
            <a:r>
              <a:rPr lang="en-US" dirty="0">
                <a:latin typeface="Lucida Console" panose="020B0609040504020204" pitchFamily="49" charset="0"/>
              </a:rPr>
              <a:t>11.01</a:t>
            </a:r>
            <a:r>
              <a:rPr lang="en-US" baseline="-25000" dirty="0">
                <a:latin typeface="Lucida Console" panose="020B0609040504020204" pitchFamily="49" charset="0"/>
              </a:rPr>
              <a:t>2</a:t>
            </a:r>
            <a:br>
              <a:rPr lang="en-US" b="1" dirty="0"/>
            </a:br>
            <a:r>
              <a:rPr lang="en-US" dirty="0"/>
              <a:t>		= </a:t>
            </a:r>
            <a:r>
              <a:rPr lang="en-US" dirty="0">
                <a:latin typeface="Lucida Console" panose="020B0609040504020204" pitchFamily="49" charset="0"/>
              </a:rPr>
              <a:t>1.101</a:t>
            </a:r>
            <a:r>
              <a:rPr lang="en-US" dirty="0"/>
              <a:t> x 2</a:t>
            </a:r>
            <a:r>
              <a:rPr lang="en-US" baseline="30000" dirty="0"/>
              <a:t>1</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1.101</a:t>
            </a:r>
            <a:br>
              <a:rPr lang="en-US" dirty="0"/>
            </a:br>
            <a:r>
              <a:rPr lang="en-US" dirty="0"/>
              <a:t>	</a:t>
            </a:r>
            <a:r>
              <a:rPr lang="en-US" i="1" dirty="0"/>
              <a:t>fraction</a:t>
            </a:r>
            <a:r>
              <a:rPr lang="en-US" dirty="0"/>
              <a:t>	= </a:t>
            </a:r>
            <a:r>
              <a:rPr lang="en-US" dirty="0">
                <a:latin typeface="Lucida Console" panose="020B0609040504020204" pitchFamily="49" charset="0"/>
              </a:rPr>
              <a:t>  101</a:t>
            </a:r>
          </a:p>
          <a:p>
            <a:pPr>
              <a:tabLst>
                <a:tab pos="3133725" algn="r"/>
                <a:tab pos="3190875" algn="l"/>
                <a:tab pos="4221163" algn="r"/>
                <a:tab pos="4278313" algn="l"/>
              </a:tabLst>
            </a:pPr>
            <a:r>
              <a:rPr lang="en-US" b="1" dirty="0"/>
              <a:t>Exponent</a:t>
            </a:r>
            <a:r>
              <a:rPr lang="en-US" dirty="0"/>
              <a:t>	</a:t>
            </a:r>
            <a:r>
              <a:rPr lang="en-US" i="1" dirty="0"/>
              <a:t>exponent</a:t>
            </a:r>
            <a:r>
              <a:rPr lang="en-US" dirty="0"/>
              <a:t>	=	1</a:t>
            </a:r>
            <a:r>
              <a:rPr lang="en-US" baseline="-25000" dirty="0"/>
              <a:t>10</a:t>
            </a:r>
            <a:br>
              <a:rPr lang="en-US" dirty="0"/>
            </a:br>
            <a:r>
              <a:rPr lang="en-US" dirty="0"/>
              <a:t>	</a:t>
            </a:r>
            <a:r>
              <a:rPr lang="en-US" i="1" dirty="0"/>
              <a:t>bias</a:t>
            </a:r>
            <a:r>
              <a:rPr lang="en-US" dirty="0"/>
              <a:t>	=	7</a:t>
            </a:r>
            <a:r>
              <a:rPr lang="en-US" baseline="-25000" dirty="0"/>
              <a:t>10</a:t>
            </a:r>
            <a:br>
              <a:rPr lang="en-US" dirty="0"/>
            </a:br>
            <a:r>
              <a:rPr lang="en-US" dirty="0"/>
              <a:t>	</a:t>
            </a:r>
            <a:r>
              <a:rPr lang="en-US" i="1" dirty="0"/>
              <a:t>E</a:t>
            </a:r>
            <a:r>
              <a:rPr lang="en-US" dirty="0"/>
              <a:t>	=	8</a:t>
            </a:r>
            <a:r>
              <a:rPr lang="en-US" baseline="-25000" dirty="0"/>
              <a:t>10</a:t>
            </a:r>
            <a:r>
              <a:rPr lang="en-US" dirty="0"/>
              <a:t>	= </a:t>
            </a:r>
            <a:r>
              <a:rPr lang="en-US" dirty="0">
                <a:latin typeface="Lucida Console" panose="020B0609040504020204" pitchFamily="49" charset="0"/>
              </a:rPr>
              <a:t>1000</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7452938" y="5843069"/>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7669344" y="5843069"/>
            <a:ext cx="865622"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8534967" y="5843069"/>
            <a:ext cx="658730"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101</a:t>
            </a:r>
            <a:endParaRPr lang="en-US" sz="2800" dirty="0"/>
          </a:p>
        </p:txBody>
      </p:sp>
      <p:sp>
        <p:nvSpPr>
          <p:cNvPr id="3" name="TextBox 2">
            <a:extLst>
              <a:ext uri="{FF2B5EF4-FFF2-40B4-BE49-F238E27FC236}">
                <a16:creationId xmlns:a16="http://schemas.microsoft.com/office/drawing/2014/main" id="{FC9792E1-E6FD-694F-A5A8-1F0931E77E76}"/>
              </a:ext>
            </a:extLst>
          </p:cNvPr>
          <p:cNvSpPr txBox="1"/>
          <p:nvPr/>
        </p:nvSpPr>
        <p:spPr>
          <a:xfrm>
            <a:off x="9433647" y="5843069"/>
            <a:ext cx="888385" cy="523220"/>
          </a:xfrm>
          <a:prstGeom prst="rect">
            <a:avLst/>
          </a:prstGeom>
          <a:noFill/>
        </p:spPr>
        <p:txBody>
          <a:bodyPr wrap="none" rtlCol="0">
            <a:spAutoFit/>
          </a:bodyPr>
          <a:lstStyle/>
          <a:p>
            <a:r>
              <a:rPr lang="en-US" sz="2800" dirty="0"/>
              <a:t>0x45</a:t>
            </a:r>
          </a:p>
        </p:txBody>
      </p:sp>
    </p:spTree>
    <p:extLst>
      <p:ext uri="{BB962C8B-B14F-4D97-AF65-F5344CB8AC3E}">
        <p14:creationId xmlns:p14="http://schemas.microsoft.com/office/powerpoint/2010/main" val="3129702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dissolv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dissolve">
                                      <p:cBhvr>
                                        <p:cTn id="27" dur="5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5"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randombar(vertical)">
                                      <p:cBhvr>
                                        <p:cTn id="32" dur="500"/>
                                        <p:tgtEl>
                                          <p:spTgt spid="16"/>
                                        </p:tgtEl>
                                      </p:cBhvr>
                                    </p:animEffect>
                                  </p:childTnLst>
                                </p:cTn>
                              </p:par>
                              <p:par>
                                <p:cTn id="33" presetID="14" presetClass="entr" presetSubtype="5"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randombar(vertical)">
                                      <p:cBhvr>
                                        <p:cTn id="35" dur="500"/>
                                        <p:tgtEl>
                                          <p:spTgt spid="14"/>
                                        </p:tgtEl>
                                      </p:cBhvr>
                                    </p:animEffect>
                                  </p:childTnLst>
                                </p:cTn>
                              </p:par>
                              <p:par>
                                <p:cTn id="36" presetID="14"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randombar(vertical)">
                                      <p:cBhvr>
                                        <p:cTn id="38" dur="500"/>
                                        <p:tgtEl>
                                          <p:spTgt spid="15"/>
                                        </p:tgtEl>
                                      </p:cBhvr>
                                    </p:animEffect>
                                  </p:childTnLst>
                                </p:cTn>
                              </p:par>
                              <p:par>
                                <p:cTn id="39" presetID="14" presetClass="entr" presetSubtype="5" fill="hold" grpId="0" nodeType="with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randombar(vertical)">
                                      <p:cBhvr>
                                        <p:cTn id="4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5" grpId="0" animBg="1"/>
      <p:bldP spid="16" grpId="0" animBg="1"/>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Fixed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1B6019-3B38-4740-8EF9-10B709CAA06F}"/>
              </a:ext>
            </a:extLst>
          </p:cNvPr>
          <p:cNvPicPr>
            <a:picLocks noChangeAspect="1"/>
          </p:cNvPicPr>
          <p:nvPr/>
        </p:nvPicPr>
        <p:blipFill>
          <a:blip r:embed="rId3"/>
          <a:stretch>
            <a:fillRect/>
          </a:stretch>
        </p:blipFill>
        <p:spPr>
          <a:xfrm>
            <a:off x="6096000" y="784661"/>
            <a:ext cx="5257800" cy="79973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Subnormal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normal numbers</a:t>
            </a:r>
          </a:p>
          <a:p>
            <a:pPr lvl="1"/>
            <a:r>
              <a:rPr lang="en-US" dirty="0"/>
              <a:t>aka denormal numbers</a:t>
            </a:r>
          </a:p>
          <a:p>
            <a:endParaRPr lang="en-US" dirty="0"/>
          </a:p>
          <a:p>
            <a:r>
              <a:rPr lang="en-US" i="1" dirty="0"/>
              <a:t>E</a:t>
            </a:r>
            <a:r>
              <a:rPr lang="en-US" dirty="0"/>
              <a:t> = 000…00	</a:t>
            </a:r>
            <a:r>
              <a:rPr lang="en-US" i="1" dirty="0"/>
              <a:t>fraction</a:t>
            </a:r>
            <a:r>
              <a:rPr lang="en-US" dirty="0"/>
              <a:t> ≠ 000…00</a:t>
            </a:r>
          </a:p>
          <a:p>
            <a:r>
              <a:rPr lang="en-US" dirty="0"/>
              <a:t>Significand’s leading digit is implicitly </a:t>
            </a:r>
            <a:r>
              <a:rPr lang="en-US" b="1" dirty="0">
                <a:solidFill>
                  <a:srgbClr val="FF0000"/>
                </a:solidFill>
              </a:rPr>
              <a:t>0</a:t>
            </a:r>
            <a:r>
              <a:rPr lang="en-US" dirty="0"/>
              <a:t>	</a:t>
            </a:r>
            <a:r>
              <a:rPr lang="en-US" i="1" dirty="0"/>
              <a:t>m</a:t>
            </a:r>
            <a:r>
              <a:rPr lang="en-US" dirty="0"/>
              <a:t> = 0.</a:t>
            </a:r>
            <a:r>
              <a:rPr lang="en-US" i="1" dirty="0"/>
              <a:t>fraction</a:t>
            </a:r>
            <a:endParaRPr lang="en-US" dirty="0"/>
          </a:p>
          <a:p>
            <a:r>
              <a:rPr lang="en-US" dirty="0"/>
              <a:t>Exponent:	</a:t>
            </a:r>
            <a:r>
              <a:rPr lang="en-US" i="1" dirty="0"/>
              <a:t>exponent</a:t>
            </a:r>
            <a:r>
              <a:rPr lang="en-US" dirty="0"/>
              <a:t> = </a:t>
            </a:r>
            <a:r>
              <a:rPr lang="en-US" b="1" dirty="0">
                <a:solidFill>
                  <a:srgbClr val="FF0000"/>
                </a:solidFill>
              </a:rPr>
              <a:t>1</a:t>
            </a:r>
            <a:r>
              <a:rPr lang="en-US" dirty="0"/>
              <a:t> – </a:t>
            </a:r>
            <a:r>
              <a:rPr lang="en-US" i="1" dirty="0"/>
              <a:t>bias</a:t>
            </a:r>
            <a:endParaRPr lang="en-US" dirty="0"/>
          </a:p>
          <a:p>
            <a:endParaRPr lang="en-US" dirty="0"/>
          </a:p>
          <a:p>
            <a:r>
              <a:rPr lang="en-US" dirty="0"/>
              <a:t>Tradeoff precision for ability to represent values closer to 0</a:t>
            </a:r>
          </a:p>
          <a:p>
            <a:pPr lvl="1"/>
            <a:r>
              <a:rPr lang="en-US" dirty="0"/>
              <a:t>Less-and-less precision as values get closer-and-closer to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0914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dissolve">
                                      <p:cBhvr>
                                        <p:cTn id="30" dur="500"/>
                                        <p:tgtEl>
                                          <p:spTgt spid="8">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8">
                                            <p:txEl>
                                              <p:pRg st="8" end="8"/>
                                            </p:txEl>
                                          </p:spTgt>
                                        </p:tgtEl>
                                        <p:attrNameLst>
                                          <p:attrName>style.visibility</p:attrName>
                                        </p:attrNameLst>
                                      </p:cBhvr>
                                      <p:to>
                                        <p:strVal val="visible"/>
                                      </p:to>
                                    </p:set>
                                    <p:animEffect transition="in" filter="dissolve">
                                      <p:cBhvr>
                                        <p:cTn id="3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Zero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subnormal numbers</a:t>
            </a:r>
          </a:p>
          <a:p>
            <a:pPr lvl="1"/>
            <a:r>
              <a:rPr lang="en-US" dirty="0"/>
              <a:t>Mathematically does not have to be exactly 0</a:t>
            </a:r>
          </a:p>
          <a:p>
            <a:endParaRPr lang="en-US" dirty="0"/>
          </a:p>
          <a:p>
            <a:r>
              <a:rPr lang="en-US" i="1" dirty="0"/>
              <a:t>E</a:t>
            </a:r>
            <a:r>
              <a:rPr lang="en-US" dirty="0"/>
              <a:t> = 000…00	</a:t>
            </a:r>
            <a:r>
              <a:rPr lang="en-US" i="1" dirty="0"/>
              <a:t>fraction</a:t>
            </a:r>
            <a:r>
              <a:rPr lang="en-US" dirty="0"/>
              <a:t> = 000…00</a:t>
            </a:r>
          </a:p>
          <a:p>
            <a:endParaRPr lang="en-US" dirty="0"/>
          </a:p>
          <a:p>
            <a:r>
              <a:rPr lang="en-US" dirty="0"/>
              <a:t>Two zero values: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r>
                <a:rPr lang="en-US" sz="2400" dirty="0">
                  <a:solidFill>
                    <a:schemeClr val="tx1"/>
                  </a:solidFill>
                </a:rPr>
                <a:t> = 0</a:t>
              </a:r>
              <a:endParaRPr lang="en-US" sz="2400" i="1" dirty="0">
                <a:solidFill>
                  <a:schemeClr val="tx1"/>
                </a:solidFill>
              </a:endParaRPr>
            </a:p>
          </p:txBody>
        </p:sp>
      </p:grpSp>
      <p:pic>
        <p:nvPicPr>
          <p:cNvPr id="9" name="Picture 8">
            <a:extLst>
              <a:ext uri="{FF2B5EF4-FFF2-40B4-BE49-F238E27FC236}">
                <a16:creationId xmlns:a16="http://schemas.microsoft.com/office/drawing/2014/main" id="{CC9B266F-1DF2-AB49-9C5E-931C226092FC}"/>
              </a:ext>
            </a:extLst>
          </p:cNvPr>
          <p:cNvPicPr>
            <a:picLocks noChangeAspect="1"/>
          </p:cNvPicPr>
          <p:nvPr/>
        </p:nvPicPr>
        <p:blipFill>
          <a:blip r:embed="rId3"/>
          <a:stretch>
            <a:fillRect/>
          </a:stretch>
        </p:blipFill>
        <p:spPr>
          <a:xfrm>
            <a:off x="9794737" y="784660"/>
            <a:ext cx="1527313" cy="231671"/>
          </a:xfrm>
          <a:prstGeom prst="rect">
            <a:avLst/>
          </a:prstGeom>
        </p:spPr>
      </p:pic>
    </p:spTree>
    <p:extLst>
      <p:ext uri="{BB962C8B-B14F-4D97-AF65-F5344CB8AC3E}">
        <p14:creationId xmlns:p14="http://schemas.microsoft.com/office/powerpoint/2010/main" val="57387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dissolv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dissolve">
                                      <p:cBhvr>
                                        <p:cTn id="2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Special Values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Infinity</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sz="half" idx="2"/>
          </p:nvPr>
        </p:nvSpPr>
        <p:spPr/>
        <p:txBody>
          <a:bodyPr>
            <a:normAutofit/>
          </a:bodyPr>
          <a:lstStyle/>
          <a:p>
            <a:r>
              <a:rPr lang="en-US" dirty="0"/>
              <a:t>±</a:t>
            </a:r>
            <a:r>
              <a:rPr lang="en-US" dirty="0">
                <a:cs typeface="Arial" panose="020B0604020202020204" pitchFamily="34" charset="0"/>
              </a:rPr>
              <a:t>∞</a:t>
            </a:r>
          </a:p>
          <a:p>
            <a:r>
              <a:rPr lang="en-US" dirty="0">
                <a:cs typeface="Arial" panose="020B0604020202020204" pitchFamily="34" charset="0"/>
              </a:rPr>
              <a:t>Value too great for normal numbers</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p:txBody>
      </p:sp>
      <p:sp>
        <p:nvSpPr>
          <p:cNvPr id="4" name="Text Placeholder 3">
            <a:extLst>
              <a:ext uri="{FF2B5EF4-FFF2-40B4-BE49-F238E27FC236}">
                <a16:creationId xmlns:a16="http://schemas.microsoft.com/office/drawing/2014/main" id="{D4EF3767-54C0-DA45-8866-3258999E2452}"/>
              </a:ext>
            </a:extLst>
          </p:cNvPr>
          <p:cNvSpPr>
            <a:spLocks noGrp="1"/>
          </p:cNvSpPr>
          <p:nvPr>
            <p:ph type="body" sz="quarter" idx="3"/>
          </p:nvPr>
        </p:nvSpPr>
        <p:spPr/>
        <p:txBody>
          <a:bodyPr/>
          <a:lstStyle/>
          <a:p>
            <a:r>
              <a:rPr lang="en-US" dirty="0" err="1"/>
              <a:t>NaN</a:t>
            </a:r>
            <a:endParaRPr lang="en-US" dirty="0"/>
          </a:p>
        </p:txBody>
      </p:sp>
      <p:sp>
        <p:nvSpPr>
          <p:cNvPr id="14" name="Content Placeholder 13">
            <a:extLst>
              <a:ext uri="{FF2B5EF4-FFF2-40B4-BE49-F238E27FC236}">
                <a16:creationId xmlns:a16="http://schemas.microsoft.com/office/drawing/2014/main" id="{278CBD15-A4AD-A84E-AD9F-95CD1C992DD5}"/>
              </a:ext>
            </a:extLst>
          </p:cNvPr>
          <p:cNvSpPr>
            <a:spLocks noGrp="1"/>
          </p:cNvSpPr>
          <p:nvPr>
            <p:ph sz="quarter" idx="4"/>
          </p:nvPr>
        </p:nvSpPr>
        <p:spPr/>
        <p:txBody>
          <a:bodyPr/>
          <a:lstStyle/>
          <a:p>
            <a:r>
              <a:rPr lang="en-US" dirty="0"/>
              <a:t>Not-a-Number</a:t>
            </a:r>
            <a:endParaRPr lang="en-US" dirty="0">
              <a:cs typeface="Arial" panose="020B0604020202020204" pitchFamily="34" charset="0"/>
            </a:endParaRPr>
          </a:p>
          <a:p>
            <a:r>
              <a:rPr lang="en-US" dirty="0">
                <a:cs typeface="Arial" panose="020B0604020202020204" pitchFamily="34" charset="0"/>
              </a:rPr>
              <a:t>No numeric value can be determined</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15" name="Text Placeholder 14">
            <a:extLst>
              <a:ext uri="{FF2B5EF4-FFF2-40B4-BE49-F238E27FC236}">
                <a16:creationId xmlns:a16="http://schemas.microsoft.com/office/drawing/2014/main" id="{DC1A37C5-39B5-364F-BB91-4FCE4185C196}"/>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26D86104-0496-5048-BC73-3E91C3FC9033}"/>
              </a:ext>
            </a:extLst>
          </p:cNvPr>
          <p:cNvPicPr>
            <a:picLocks noChangeAspect="1"/>
          </p:cNvPicPr>
          <p:nvPr/>
        </p:nvPicPr>
        <p:blipFill>
          <a:blip r:embed="rId3"/>
          <a:stretch>
            <a:fillRect/>
          </a:stretch>
        </p:blipFill>
        <p:spPr>
          <a:xfrm>
            <a:off x="6145696" y="784660"/>
            <a:ext cx="5406886" cy="778733"/>
          </a:xfrm>
          <a:prstGeom prst="rect">
            <a:avLst/>
          </a:prstGeom>
        </p:spPr>
      </p:pic>
    </p:spTree>
    <p:extLst>
      <p:ext uri="{BB962C8B-B14F-4D97-AF65-F5344CB8AC3E}">
        <p14:creationId xmlns:p14="http://schemas.microsoft.com/office/powerpoint/2010/main" val="361911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dissolve">
                                      <p:cBhvr>
                                        <p:cTn id="7" dur="5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dissolve">
                                      <p:cBhvr>
                                        <p:cTn id="12" dur="50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xEl>
                                              <p:pRg st="3" end="3"/>
                                            </p:txEl>
                                          </p:spTgt>
                                        </p:tgtEl>
                                        <p:attrNameLst>
                                          <p:attrName>style.visibility</p:attrName>
                                        </p:attrNameLst>
                                      </p:cBhvr>
                                      <p:to>
                                        <p:strVal val="visible"/>
                                      </p:to>
                                    </p:set>
                                    <p:animEffect transition="in" filter="dissolve">
                                      <p:cBhvr>
                                        <p:cTn id="17" dur="500"/>
                                        <p:tgtEl>
                                          <p:spTgt spid="1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4">
                                            <p:txEl>
                                              <p:pRg st="4" end="4"/>
                                            </p:txEl>
                                          </p:spTgt>
                                        </p:tgtEl>
                                        <p:attrNameLst>
                                          <p:attrName>style.visibility</p:attrName>
                                        </p:attrNameLst>
                                      </p:cBhvr>
                                      <p:to>
                                        <p:strVal val="visible"/>
                                      </p:to>
                                    </p:set>
                                    <p:animEffect transition="in" filter="dissolve">
                                      <p:cBhvr>
                                        <p:cTn id="22" dur="500"/>
                                        <p:tgtEl>
                                          <p:spTgt spid="14">
                                            <p:txEl>
                                              <p:pRg st="4" end="4"/>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dissolv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43ADC8-206B-6046-9FC8-4637C53F4145}"/>
              </a:ext>
            </a:extLst>
          </p:cNvPr>
          <p:cNvSpPr>
            <a:spLocks noGrp="1"/>
          </p:cNvSpPr>
          <p:nvPr>
            <p:ph type="title"/>
          </p:nvPr>
        </p:nvSpPr>
        <p:spPr/>
        <p:txBody>
          <a:bodyPr/>
          <a:lstStyle/>
          <a:p>
            <a:r>
              <a:rPr lang="en-US" dirty="0"/>
              <a:t>Floating Point Number Line</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B97C2551-B51E-1143-A6BC-AA2FB6BF9DB4}"/>
              </a:ext>
            </a:extLst>
          </p:cNvPr>
          <p:cNvGrpSpPr/>
          <p:nvPr/>
        </p:nvGrpSpPr>
        <p:grpSpPr>
          <a:xfrm>
            <a:off x="1828800" y="1854200"/>
            <a:ext cx="8534400" cy="685800"/>
            <a:chOff x="952500" y="1981200"/>
            <a:chExt cx="8534400" cy="685800"/>
          </a:xfrm>
        </p:grpSpPr>
        <p:sp>
          <p:nvSpPr>
            <p:cNvPr id="12" name="Rectangle 11">
              <a:extLst>
                <a:ext uri="{FF2B5EF4-FFF2-40B4-BE49-F238E27FC236}">
                  <a16:creationId xmlns:a16="http://schemas.microsoft.com/office/drawing/2014/main" id="{7F461633-BC5A-8C47-8F21-97DC2B4FD80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3" name="Rectangle 12">
              <a:extLst>
                <a:ext uri="{FF2B5EF4-FFF2-40B4-BE49-F238E27FC236}">
                  <a16:creationId xmlns:a16="http://schemas.microsoft.com/office/drawing/2014/main" id="{5D156467-4DBA-044B-B73A-FD3ECCC6CCC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4" name="Rectangle 13">
              <a:extLst>
                <a:ext uri="{FF2B5EF4-FFF2-40B4-BE49-F238E27FC236}">
                  <a16:creationId xmlns:a16="http://schemas.microsoft.com/office/drawing/2014/main" id="{305190BC-CFBF-1B41-82F8-FF3D18B9BA6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cxnSp>
        <p:nvCxnSpPr>
          <p:cNvPr id="16" name="Straight Connector 15">
            <a:extLst>
              <a:ext uri="{FF2B5EF4-FFF2-40B4-BE49-F238E27FC236}">
                <a16:creationId xmlns:a16="http://schemas.microsoft.com/office/drawing/2014/main" id="{B2EF55CB-2BE3-9B4F-8ECD-9F3813FB0C2A}"/>
              </a:ext>
            </a:extLst>
          </p:cNvPr>
          <p:cNvCxnSpPr/>
          <p:nvPr/>
        </p:nvCxnSpPr>
        <p:spPr>
          <a:xfrm>
            <a:off x="1669774" y="4194313"/>
            <a:ext cx="8852452" cy="0"/>
          </a:xfrm>
          <a:prstGeom prst="line">
            <a:avLst/>
          </a:prstGeom>
          <a:ln w="76200">
            <a:solidFill>
              <a:srgbClr val="002060"/>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B9DD219-BA64-E041-B60D-A4F4EACCB94B}"/>
              </a:ext>
            </a:extLst>
          </p:cNvPr>
          <p:cNvCxnSpPr/>
          <p:nvPr/>
        </p:nvCxnSpPr>
        <p:spPr>
          <a:xfrm>
            <a:off x="6109252"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9DE3C1A-74B7-8D48-A5A3-F828D5291731}"/>
              </a:ext>
            </a:extLst>
          </p:cNvPr>
          <p:cNvCxnSpPr/>
          <p:nvPr/>
        </p:nvCxnSpPr>
        <p:spPr>
          <a:xfrm>
            <a:off x="641073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CC715A-8571-8241-AAB7-E11755DCF7D2}"/>
              </a:ext>
            </a:extLst>
          </p:cNvPr>
          <p:cNvCxnSpPr/>
          <p:nvPr/>
        </p:nvCxnSpPr>
        <p:spPr>
          <a:xfrm>
            <a:off x="5787887"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9C635BB-84A0-7846-A5C6-FE7A7CD96E78}"/>
              </a:ext>
            </a:extLst>
          </p:cNvPr>
          <p:cNvCxnSpPr/>
          <p:nvPr/>
        </p:nvCxnSpPr>
        <p:spPr>
          <a:xfrm>
            <a:off x="769689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84BA68A-910B-BB42-87D0-9DF61A51A089}"/>
              </a:ext>
            </a:extLst>
          </p:cNvPr>
          <p:cNvCxnSpPr/>
          <p:nvPr/>
        </p:nvCxnSpPr>
        <p:spPr>
          <a:xfrm>
            <a:off x="4472253"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2B57F8-41D1-4A4F-8285-9DE7A0CCDFC0}"/>
              </a:ext>
            </a:extLst>
          </p:cNvPr>
          <p:cNvCxnSpPr/>
          <p:nvPr/>
        </p:nvCxnSpPr>
        <p:spPr>
          <a:xfrm>
            <a:off x="9826487" y="4000500"/>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67027F-87A0-964C-AC36-CA65C45B6B4C}"/>
              </a:ext>
            </a:extLst>
          </p:cNvPr>
          <p:cNvCxnSpPr/>
          <p:nvPr/>
        </p:nvCxnSpPr>
        <p:spPr>
          <a:xfrm>
            <a:off x="2514600"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D33193F-FE39-FF41-A676-1B1C9FFB7E8D}"/>
              </a:ext>
            </a:extLst>
          </p:cNvPr>
          <p:cNvSpPr txBox="1"/>
          <p:nvPr/>
        </p:nvSpPr>
        <p:spPr>
          <a:xfrm>
            <a:off x="5758043" y="3715651"/>
            <a:ext cx="372218" cy="369332"/>
          </a:xfrm>
          <a:prstGeom prst="rect">
            <a:avLst/>
          </a:prstGeom>
          <a:noFill/>
        </p:spPr>
        <p:txBody>
          <a:bodyPr wrap="none" rtlCol="0">
            <a:spAutoFit/>
          </a:bodyPr>
          <a:lstStyle/>
          <a:p>
            <a:pPr algn="ctr"/>
            <a:r>
              <a:rPr lang="en-US" dirty="0"/>
              <a:t>-0</a:t>
            </a:r>
          </a:p>
        </p:txBody>
      </p:sp>
      <p:sp>
        <p:nvSpPr>
          <p:cNvPr id="30" name="TextBox 29">
            <a:extLst>
              <a:ext uri="{FF2B5EF4-FFF2-40B4-BE49-F238E27FC236}">
                <a16:creationId xmlns:a16="http://schemas.microsoft.com/office/drawing/2014/main" id="{7371C424-6BB3-C844-BC1F-F8881A73675F}"/>
              </a:ext>
            </a:extLst>
          </p:cNvPr>
          <p:cNvSpPr txBox="1"/>
          <p:nvPr/>
        </p:nvSpPr>
        <p:spPr>
          <a:xfrm>
            <a:off x="6023284" y="3715651"/>
            <a:ext cx="417102" cy="369332"/>
          </a:xfrm>
          <a:prstGeom prst="rect">
            <a:avLst/>
          </a:prstGeom>
          <a:noFill/>
        </p:spPr>
        <p:txBody>
          <a:bodyPr wrap="none" rtlCol="0">
            <a:spAutoFit/>
          </a:bodyPr>
          <a:lstStyle/>
          <a:p>
            <a:pPr algn="ctr"/>
            <a:r>
              <a:rPr lang="en-US" dirty="0"/>
              <a:t>+0</a:t>
            </a:r>
          </a:p>
        </p:txBody>
      </p:sp>
      <p:sp>
        <p:nvSpPr>
          <p:cNvPr id="31" name="TextBox 30">
            <a:extLst>
              <a:ext uri="{FF2B5EF4-FFF2-40B4-BE49-F238E27FC236}">
                <a16:creationId xmlns:a16="http://schemas.microsoft.com/office/drawing/2014/main" id="{8E7DFDBD-8445-E64D-BD74-D56E40B7170F}"/>
              </a:ext>
            </a:extLst>
          </p:cNvPr>
          <p:cNvSpPr txBox="1"/>
          <p:nvPr/>
        </p:nvSpPr>
        <p:spPr>
          <a:xfrm>
            <a:off x="4472253" y="3715651"/>
            <a:ext cx="1260281" cy="369332"/>
          </a:xfrm>
          <a:prstGeom prst="rect">
            <a:avLst/>
          </a:prstGeom>
          <a:noFill/>
        </p:spPr>
        <p:txBody>
          <a:bodyPr wrap="none" rtlCol="0">
            <a:spAutoFit/>
          </a:bodyPr>
          <a:lstStyle/>
          <a:p>
            <a:pPr algn="ctr"/>
            <a:r>
              <a:rPr lang="en-US" dirty="0"/>
              <a:t>-subnormal</a:t>
            </a:r>
          </a:p>
        </p:txBody>
      </p:sp>
      <p:sp>
        <p:nvSpPr>
          <p:cNvPr id="32" name="TextBox 31">
            <a:extLst>
              <a:ext uri="{FF2B5EF4-FFF2-40B4-BE49-F238E27FC236}">
                <a16:creationId xmlns:a16="http://schemas.microsoft.com/office/drawing/2014/main" id="{A38F2570-7117-B14C-B2BD-BEED114C4436}"/>
              </a:ext>
            </a:extLst>
          </p:cNvPr>
          <p:cNvSpPr txBox="1"/>
          <p:nvPr/>
        </p:nvSpPr>
        <p:spPr>
          <a:xfrm>
            <a:off x="6391734" y="3711200"/>
            <a:ext cx="1305165" cy="369332"/>
          </a:xfrm>
          <a:prstGeom prst="rect">
            <a:avLst/>
          </a:prstGeom>
          <a:noFill/>
        </p:spPr>
        <p:txBody>
          <a:bodyPr wrap="none" rtlCol="0">
            <a:spAutoFit/>
          </a:bodyPr>
          <a:lstStyle/>
          <a:p>
            <a:pPr algn="ctr"/>
            <a:r>
              <a:rPr lang="en-US" dirty="0"/>
              <a:t>+subnormal</a:t>
            </a:r>
          </a:p>
        </p:txBody>
      </p:sp>
      <p:sp>
        <p:nvSpPr>
          <p:cNvPr id="33" name="TextBox 32">
            <a:extLst>
              <a:ext uri="{FF2B5EF4-FFF2-40B4-BE49-F238E27FC236}">
                <a16:creationId xmlns:a16="http://schemas.microsoft.com/office/drawing/2014/main" id="{0A184BDF-67C5-2245-942E-1B2135117700}"/>
              </a:ext>
            </a:extLst>
          </p:cNvPr>
          <p:cNvSpPr txBox="1"/>
          <p:nvPr/>
        </p:nvSpPr>
        <p:spPr>
          <a:xfrm>
            <a:off x="2956600" y="3711200"/>
            <a:ext cx="926856" cy="369332"/>
          </a:xfrm>
          <a:prstGeom prst="rect">
            <a:avLst/>
          </a:prstGeom>
          <a:noFill/>
        </p:spPr>
        <p:txBody>
          <a:bodyPr wrap="none" rtlCol="0">
            <a:spAutoFit/>
          </a:bodyPr>
          <a:lstStyle/>
          <a:p>
            <a:pPr algn="ctr"/>
            <a:r>
              <a:rPr lang="en-US" dirty="0"/>
              <a:t>-normal</a:t>
            </a:r>
          </a:p>
        </p:txBody>
      </p:sp>
      <p:sp>
        <p:nvSpPr>
          <p:cNvPr id="34" name="TextBox 33">
            <a:extLst>
              <a:ext uri="{FF2B5EF4-FFF2-40B4-BE49-F238E27FC236}">
                <a16:creationId xmlns:a16="http://schemas.microsoft.com/office/drawing/2014/main" id="{2FA13DD2-D00C-9845-93C3-E82CD7507B0D}"/>
              </a:ext>
            </a:extLst>
          </p:cNvPr>
          <p:cNvSpPr txBox="1"/>
          <p:nvPr/>
        </p:nvSpPr>
        <p:spPr>
          <a:xfrm>
            <a:off x="8214432" y="3711200"/>
            <a:ext cx="971741" cy="369332"/>
          </a:xfrm>
          <a:prstGeom prst="rect">
            <a:avLst/>
          </a:prstGeom>
          <a:noFill/>
        </p:spPr>
        <p:txBody>
          <a:bodyPr wrap="none" rtlCol="0">
            <a:spAutoFit/>
          </a:bodyPr>
          <a:lstStyle/>
          <a:p>
            <a:pPr algn="ctr"/>
            <a:r>
              <a:rPr lang="en-US" dirty="0"/>
              <a:t>+normal</a:t>
            </a:r>
          </a:p>
        </p:txBody>
      </p:sp>
      <p:sp>
        <p:nvSpPr>
          <p:cNvPr id="35" name="TextBox 34">
            <a:extLst>
              <a:ext uri="{FF2B5EF4-FFF2-40B4-BE49-F238E27FC236}">
                <a16:creationId xmlns:a16="http://schemas.microsoft.com/office/drawing/2014/main" id="{D033C1C8-6E2B-804F-8339-2ADDF3555B55}"/>
              </a:ext>
            </a:extLst>
          </p:cNvPr>
          <p:cNvSpPr txBox="1"/>
          <p:nvPr/>
        </p:nvSpPr>
        <p:spPr>
          <a:xfrm>
            <a:off x="2047310" y="3711200"/>
            <a:ext cx="452368" cy="369332"/>
          </a:xfrm>
          <a:prstGeom prst="rect">
            <a:avLst/>
          </a:prstGeom>
          <a:noFill/>
        </p:spPr>
        <p:txBody>
          <a:bodyPr wrap="none" rtlCol="0">
            <a:spAutoFit/>
          </a:bodyPr>
          <a:lstStyle/>
          <a:p>
            <a:pPr algn="ctr"/>
            <a:r>
              <a:rPr lang="en-US" dirty="0"/>
              <a:t>-∞</a:t>
            </a:r>
          </a:p>
        </p:txBody>
      </p:sp>
      <p:sp>
        <p:nvSpPr>
          <p:cNvPr id="36" name="TextBox 35">
            <a:extLst>
              <a:ext uri="{FF2B5EF4-FFF2-40B4-BE49-F238E27FC236}">
                <a16:creationId xmlns:a16="http://schemas.microsoft.com/office/drawing/2014/main" id="{55573C8D-E2C2-1940-BDEF-D2BB9E1BC68C}"/>
              </a:ext>
            </a:extLst>
          </p:cNvPr>
          <p:cNvSpPr txBox="1"/>
          <p:nvPr/>
        </p:nvSpPr>
        <p:spPr>
          <a:xfrm>
            <a:off x="9804045" y="3709753"/>
            <a:ext cx="497252" cy="369332"/>
          </a:xfrm>
          <a:prstGeom prst="rect">
            <a:avLst/>
          </a:prstGeom>
          <a:noFill/>
        </p:spPr>
        <p:txBody>
          <a:bodyPr wrap="none" rtlCol="0">
            <a:spAutoFit/>
          </a:bodyPr>
          <a:lstStyle/>
          <a:p>
            <a:pPr algn="ctr"/>
            <a:r>
              <a:rPr lang="en-US" dirty="0"/>
              <a:t>+∞</a:t>
            </a:r>
          </a:p>
        </p:txBody>
      </p:sp>
      <p:sp>
        <p:nvSpPr>
          <p:cNvPr id="37" name="TextBox 36">
            <a:extLst>
              <a:ext uri="{FF2B5EF4-FFF2-40B4-BE49-F238E27FC236}">
                <a16:creationId xmlns:a16="http://schemas.microsoft.com/office/drawing/2014/main" id="{BDDEDAAE-D45E-A547-94C5-185A4DB41AE7}"/>
              </a:ext>
            </a:extLst>
          </p:cNvPr>
          <p:cNvSpPr txBox="1"/>
          <p:nvPr/>
        </p:nvSpPr>
        <p:spPr>
          <a:xfrm>
            <a:off x="5793791" y="5138106"/>
            <a:ext cx="593432" cy="369332"/>
          </a:xfrm>
          <a:prstGeom prst="rect">
            <a:avLst/>
          </a:prstGeom>
          <a:noFill/>
        </p:spPr>
        <p:txBody>
          <a:bodyPr wrap="none" rtlCol="0">
            <a:spAutoFit/>
          </a:bodyPr>
          <a:lstStyle/>
          <a:p>
            <a:pPr algn="ctr"/>
            <a:r>
              <a:rPr lang="en-US" dirty="0" err="1"/>
              <a:t>NaN</a:t>
            </a:r>
            <a:endParaRPr lang="en-US" dirty="0"/>
          </a:p>
        </p:txBody>
      </p:sp>
      <p:sp>
        <p:nvSpPr>
          <p:cNvPr id="38" name="Rounded Rectangular Callout 37">
            <a:extLst>
              <a:ext uri="{FF2B5EF4-FFF2-40B4-BE49-F238E27FC236}">
                <a16:creationId xmlns:a16="http://schemas.microsoft.com/office/drawing/2014/main" id="{627C298D-2A91-C849-8C53-B2BD004F0B76}"/>
              </a:ext>
            </a:extLst>
          </p:cNvPr>
          <p:cNvSpPr/>
          <p:nvPr/>
        </p:nvSpPr>
        <p:spPr>
          <a:xfrm>
            <a:off x="7271017" y="5322772"/>
            <a:ext cx="3406921" cy="1439334"/>
          </a:xfrm>
          <a:prstGeom prst="wedgeRoundRectCallout">
            <a:avLst>
              <a:gd name="adj1" fmla="val 21397"/>
              <a:gd name="adj2" fmla="val -12486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Greatest non-infinite magnitude limited by #bits for </a:t>
            </a:r>
            <a:r>
              <a:rPr lang="en-US" sz="2800" dirty="0" err="1">
                <a:solidFill>
                  <a:srgbClr val="FFFF00"/>
                </a:solidFill>
              </a:rPr>
              <a:t>exp</a:t>
            </a:r>
            <a:endParaRPr lang="en-US" sz="2800" dirty="0">
              <a:solidFill>
                <a:srgbClr val="FFFF00"/>
              </a:solidFill>
            </a:endParaRPr>
          </a:p>
        </p:txBody>
      </p:sp>
      <p:sp>
        <p:nvSpPr>
          <p:cNvPr id="39" name="Rounded Rectangular Callout 38">
            <a:extLst>
              <a:ext uri="{FF2B5EF4-FFF2-40B4-BE49-F238E27FC236}">
                <a16:creationId xmlns:a16="http://schemas.microsoft.com/office/drawing/2014/main" id="{98AE5701-1C17-5D4B-A492-5730B7D19694}"/>
              </a:ext>
            </a:extLst>
          </p:cNvPr>
          <p:cNvSpPr/>
          <p:nvPr/>
        </p:nvSpPr>
        <p:spPr>
          <a:xfrm>
            <a:off x="1828800" y="5297924"/>
            <a:ext cx="3406921" cy="1439334"/>
          </a:xfrm>
          <a:prstGeom prst="wedgeRoundRectCallout">
            <a:avLst>
              <a:gd name="adj1" fmla="val 62553"/>
              <a:gd name="adj2" fmla="val -12271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Least non-zero magnitude limited by #bits for </a:t>
            </a:r>
            <a:r>
              <a:rPr lang="en-US" sz="2800" dirty="0" err="1">
                <a:solidFill>
                  <a:srgbClr val="FFFF00"/>
                </a:solidFill>
              </a:rPr>
              <a:t>frac</a:t>
            </a:r>
            <a:endParaRPr lang="en-US" sz="2800" dirty="0">
              <a:solidFill>
                <a:srgbClr val="FFFF00"/>
              </a:solidFill>
            </a:endParaRPr>
          </a:p>
        </p:txBody>
      </p:sp>
      <p:sp>
        <p:nvSpPr>
          <p:cNvPr id="40" name="Rounded Rectangular Callout 39">
            <a:extLst>
              <a:ext uri="{FF2B5EF4-FFF2-40B4-BE49-F238E27FC236}">
                <a16:creationId xmlns:a16="http://schemas.microsoft.com/office/drawing/2014/main" id="{FA0EFB8A-6023-BD4D-89FA-8D3D44DC4BE3}"/>
              </a:ext>
            </a:extLst>
          </p:cNvPr>
          <p:cNvSpPr/>
          <p:nvPr/>
        </p:nvSpPr>
        <p:spPr>
          <a:xfrm>
            <a:off x="4807511" y="2670456"/>
            <a:ext cx="3406921" cy="956079"/>
          </a:xfrm>
          <a:prstGeom prst="wedgeRoundRectCallout">
            <a:avLst>
              <a:gd name="adj1" fmla="val 61191"/>
              <a:gd name="adj2" fmla="val 749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Precision limited by #bits for </a:t>
            </a:r>
            <a:r>
              <a:rPr lang="en-US" sz="2800" dirty="0" err="1">
                <a:solidFill>
                  <a:srgbClr val="FFFF00"/>
                </a:solidFill>
              </a:rPr>
              <a:t>frac</a:t>
            </a:r>
            <a:endParaRPr lang="en-US" sz="2800" dirty="0">
              <a:solidFill>
                <a:srgbClr val="FFFF00"/>
              </a:solidFill>
            </a:endParaRPr>
          </a:p>
        </p:txBody>
      </p:sp>
    </p:spTree>
    <p:extLst>
      <p:ext uri="{BB962C8B-B14F-4D97-AF65-F5344CB8AC3E}">
        <p14:creationId xmlns:p14="http://schemas.microsoft.com/office/powerpoint/2010/main" val="68753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vertical)">
                                      <p:cBhvr>
                                        <p:cTn id="7" dur="500"/>
                                        <p:tgtEl>
                                          <p:spTgt spid="33"/>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randombar(vertical)">
                                      <p:cBhvr>
                                        <p:cTn id="10" dur="500"/>
                                        <p:tgtEl>
                                          <p:spTgt spid="34"/>
                                        </p:tgtEl>
                                      </p:cBhvr>
                                    </p:animEffect>
                                  </p:childTnLst>
                                </p:cTn>
                              </p:par>
                            </p:childTnLst>
                          </p:cTn>
                        </p:par>
                        <p:par>
                          <p:cTn id="11" fill="hold">
                            <p:stCondLst>
                              <p:cond delay="500"/>
                            </p:stCondLst>
                            <p:childTnLst>
                              <p:par>
                                <p:cTn id="12" presetID="14" presetClass="entr" presetSubtype="5" fill="hold" grpId="1"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randombar(vertical)">
                                      <p:cBhvr>
                                        <p:cTn id="14" dur="500"/>
                                        <p:tgtEl>
                                          <p:spTgt spid="40"/>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5" fill="hold" grpId="1" nodeType="click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randombar(vertical)">
                                      <p:cBhvr>
                                        <p:cTn id="19" dur="500"/>
                                        <p:tgtEl>
                                          <p:spTgt spid="38"/>
                                        </p:tgtEl>
                                      </p:cBhvr>
                                    </p:animEffect>
                                  </p:childTnLst>
                                </p:cTn>
                              </p:par>
                              <p:par>
                                <p:cTn id="20" presetID="14" presetClass="entr" presetSubtype="5" fill="hold" grpId="0" nodeType="withEffect">
                                  <p:stCondLst>
                                    <p:cond delay="1000"/>
                                  </p:stCondLst>
                                  <p:childTnLst>
                                    <p:set>
                                      <p:cBhvr>
                                        <p:cTn id="21" dur="1" fill="hold">
                                          <p:stCondLst>
                                            <p:cond delay="0"/>
                                          </p:stCondLst>
                                        </p:cTn>
                                        <p:tgtEl>
                                          <p:spTgt spid="35"/>
                                        </p:tgtEl>
                                        <p:attrNameLst>
                                          <p:attrName>style.visibility</p:attrName>
                                        </p:attrNameLst>
                                      </p:cBhvr>
                                      <p:to>
                                        <p:strVal val="visible"/>
                                      </p:to>
                                    </p:set>
                                    <p:animEffect transition="in" filter="randombar(vertical)">
                                      <p:cBhvr>
                                        <p:cTn id="22" dur="500"/>
                                        <p:tgtEl>
                                          <p:spTgt spid="35"/>
                                        </p:tgtEl>
                                      </p:cBhvr>
                                    </p:animEffect>
                                  </p:childTnLst>
                                </p:cTn>
                              </p:par>
                              <p:par>
                                <p:cTn id="23" presetID="14" presetClass="entr" presetSubtype="5" fill="hold" grpId="0" nodeType="withEffect">
                                  <p:stCondLst>
                                    <p:cond delay="1000"/>
                                  </p:stCondLst>
                                  <p:childTnLst>
                                    <p:set>
                                      <p:cBhvr>
                                        <p:cTn id="24" dur="1" fill="hold">
                                          <p:stCondLst>
                                            <p:cond delay="0"/>
                                          </p:stCondLst>
                                        </p:cTn>
                                        <p:tgtEl>
                                          <p:spTgt spid="36"/>
                                        </p:tgtEl>
                                        <p:attrNameLst>
                                          <p:attrName>style.visibility</p:attrName>
                                        </p:attrNameLst>
                                      </p:cBhvr>
                                      <p:to>
                                        <p:strVal val="visible"/>
                                      </p:to>
                                    </p:set>
                                    <p:animEffect transition="in" filter="randombar(vertical)">
                                      <p:cBhvr>
                                        <p:cTn id="25" dur="500"/>
                                        <p:tgtEl>
                                          <p:spTgt spid="36"/>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5"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randombar(vertical)">
                                      <p:cBhvr>
                                        <p:cTn id="30" dur="500"/>
                                        <p:tgtEl>
                                          <p:spTgt spid="31"/>
                                        </p:tgtEl>
                                      </p:cBhvr>
                                    </p:animEffect>
                                  </p:childTnLst>
                                </p:cTn>
                              </p:par>
                              <p:par>
                                <p:cTn id="31" presetID="14" presetClass="entr" presetSubtype="5"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randombar(vertical)">
                                      <p:cBhvr>
                                        <p:cTn id="33" dur="500"/>
                                        <p:tgtEl>
                                          <p:spTgt spid="32"/>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5" fill="hold" grpId="1" nodeType="click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randombar(vertical)">
                                      <p:cBhvr>
                                        <p:cTn id="38" dur="500"/>
                                        <p:tgtEl>
                                          <p:spTgt spid="39"/>
                                        </p:tgtEl>
                                      </p:cBhvr>
                                    </p:animEffect>
                                  </p:childTnLst>
                                </p:cTn>
                              </p:par>
                              <p:par>
                                <p:cTn id="39" presetID="14" presetClass="entr" presetSubtype="5" fill="hold" grpId="0" nodeType="withEffect">
                                  <p:stCondLst>
                                    <p:cond delay="1000"/>
                                  </p:stCondLst>
                                  <p:childTnLst>
                                    <p:set>
                                      <p:cBhvr>
                                        <p:cTn id="40" dur="1" fill="hold">
                                          <p:stCondLst>
                                            <p:cond delay="0"/>
                                          </p:stCondLst>
                                        </p:cTn>
                                        <p:tgtEl>
                                          <p:spTgt spid="29"/>
                                        </p:tgtEl>
                                        <p:attrNameLst>
                                          <p:attrName>style.visibility</p:attrName>
                                        </p:attrNameLst>
                                      </p:cBhvr>
                                      <p:to>
                                        <p:strVal val="visible"/>
                                      </p:to>
                                    </p:set>
                                    <p:animEffect transition="in" filter="randombar(vertical)">
                                      <p:cBhvr>
                                        <p:cTn id="41" dur="500"/>
                                        <p:tgtEl>
                                          <p:spTgt spid="29"/>
                                        </p:tgtEl>
                                      </p:cBhvr>
                                    </p:animEffect>
                                  </p:childTnLst>
                                </p:cTn>
                              </p:par>
                              <p:par>
                                <p:cTn id="42" presetID="14" presetClass="entr" presetSubtype="5" fill="hold" grpId="0" nodeType="withEffect">
                                  <p:stCondLst>
                                    <p:cond delay="1000"/>
                                  </p:stCondLst>
                                  <p:childTnLst>
                                    <p:set>
                                      <p:cBhvr>
                                        <p:cTn id="43" dur="1" fill="hold">
                                          <p:stCondLst>
                                            <p:cond delay="0"/>
                                          </p:stCondLst>
                                        </p:cTn>
                                        <p:tgtEl>
                                          <p:spTgt spid="30"/>
                                        </p:tgtEl>
                                        <p:attrNameLst>
                                          <p:attrName>style.visibility</p:attrName>
                                        </p:attrNameLst>
                                      </p:cBhvr>
                                      <p:to>
                                        <p:strVal val="visible"/>
                                      </p:to>
                                    </p:set>
                                    <p:animEffect transition="in" filter="randombar(vertical)">
                                      <p:cBhvr>
                                        <p:cTn id="44" dur="500"/>
                                        <p:tgtEl>
                                          <p:spTgt spid="30"/>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5" fill="hold" grpId="0" nodeType="click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randombar(vertical)">
                                      <p:cBhvr>
                                        <p:cTn id="4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P spid="34" grpId="0"/>
      <p:bldP spid="35" grpId="0"/>
      <p:bldP spid="36" grpId="0"/>
      <p:bldP spid="37" grpId="0"/>
      <p:bldP spid="38" grpId="1" animBg="1"/>
      <p:bldP spid="39" grpId="1" animBg="1"/>
      <p:bldP spid="40"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a:xfrm>
            <a:off x="593035" y="0"/>
            <a:ext cx="11005930" cy="1325563"/>
          </a:xfrm>
        </p:spPr>
        <p:txBody>
          <a:bodyPr/>
          <a:lstStyle/>
          <a:p>
            <a:r>
              <a:rPr lang="en-US" dirty="0"/>
              <a:t>Quarter Precision: Dynamic Range </a:t>
            </a:r>
            <a:r>
              <a:rPr lang="en-US" sz="2800" dirty="0"/>
              <a:t>(positive values only)</a:t>
            </a:r>
            <a:br>
              <a:rPr lang="en-US" sz="2800"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aphicFrame>
        <p:nvGraphicFramePr>
          <p:cNvPr id="13" name="Table 13">
            <a:extLst>
              <a:ext uri="{FF2B5EF4-FFF2-40B4-BE49-F238E27FC236}">
                <a16:creationId xmlns:a16="http://schemas.microsoft.com/office/drawing/2014/main" id="{9F08023D-1791-6D4A-BD1D-386266EB3977}"/>
              </a:ext>
            </a:extLst>
          </p:cNvPr>
          <p:cNvGraphicFramePr>
            <a:graphicFrameLocks noGrp="1"/>
          </p:cNvGraphicFramePr>
          <p:nvPr>
            <p:ph idx="1"/>
            <p:extLst>
              <p:ext uri="{D42A27DB-BD31-4B8C-83A1-F6EECF244321}">
                <p14:modId xmlns:p14="http://schemas.microsoft.com/office/powerpoint/2010/main" val="3930497468"/>
              </p:ext>
            </p:extLst>
          </p:nvPr>
        </p:nvGraphicFramePr>
        <p:xfrm>
          <a:off x="838200" y="603504"/>
          <a:ext cx="10515600" cy="6254496"/>
        </p:xfrm>
        <a:graphic>
          <a:graphicData uri="http://schemas.openxmlformats.org/drawingml/2006/table">
            <a:tbl>
              <a:tblPr firstRow="1" bandRow="1">
                <a:tableStyleId>{5C22544A-7EE6-4342-B048-85BDC9FD1C3A}</a:tableStyleId>
              </a:tblPr>
              <a:tblGrid>
                <a:gridCol w="1229139">
                  <a:extLst>
                    <a:ext uri="{9D8B030D-6E8A-4147-A177-3AD203B41FA5}">
                      <a16:colId xmlns:a16="http://schemas.microsoft.com/office/drawing/2014/main" val="2306719836"/>
                    </a:ext>
                  </a:extLst>
                </a:gridCol>
                <a:gridCol w="1659835">
                  <a:extLst>
                    <a:ext uri="{9D8B030D-6E8A-4147-A177-3AD203B41FA5}">
                      <a16:colId xmlns:a16="http://schemas.microsoft.com/office/drawing/2014/main" val="2374328439"/>
                    </a:ext>
                  </a:extLst>
                </a:gridCol>
                <a:gridCol w="1093304">
                  <a:extLst>
                    <a:ext uri="{9D8B030D-6E8A-4147-A177-3AD203B41FA5}">
                      <a16:colId xmlns:a16="http://schemas.microsoft.com/office/drawing/2014/main" val="1763523253"/>
                    </a:ext>
                  </a:extLst>
                </a:gridCol>
                <a:gridCol w="1938131">
                  <a:extLst>
                    <a:ext uri="{9D8B030D-6E8A-4147-A177-3AD203B41FA5}">
                      <a16:colId xmlns:a16="http://schemas.microsoft.com/office/drawing/2014/main" val="1498035212"/>
                    </a:ext>
                  </a:extLst>
                </a:gridCol>
                <a:gridCol w="4595191">
                  <a:extLst>
                    <a:ext uri="{9D8B030D-6E8A-4147-A177-3AD203B41FA5}">
                      <a16:colId xmlns:a16="http://schemas.microsoft.com/office/drawing/2014/main" val="1535277065"/>
                    </a:ext>
                  </a:extLst>
                </a:gridCol>
              </a:tblGrid>
              <a:tr h="274320">
                <a:tc>
                  <a:txBody>
                    <a:bodyPr/>
                    <a:lstStyle/>
                    <a:p>
                      <a:endParaRPr lang="en-US"/>
                    </a:p>
                  </a:txBody>
                  <a:tcPr marT="27432" marB="27432"/>
                </a:tc>
                <a:tc>
                  <a:txBody>
                    <a:bodyPr/>
                    <a:lstStyle/>
                    <a:p>
                      <a:r>
                        <a:rPr lang="en-US" i="1" dirty="0"/>
                        <a:t>S      E   fraction</a:t>
                      </a:r>
                    </a:p>
                  </a:txBody>
                  <a:tcPr marT="27432" marB="27432"/>
                </a:tc>
                <a:tc>
                  <a:txBody>
                    <a:bodyPr/>
                    <a:lstStyle/>
                    <a:p>
                      <a:r>
                        <a:rPr lang="en-US" i="1" dirty="0"/>
                        <a:t>exponent</a:t>
                      </a:r>
                    </a:p>
                  </a:txBody>
                  <a:tcPr marT="27432" marB="27432"/>
                </a:tc>
                <a:tc>
                  <a:txBody>
                    <a:bodyPr/>
                    <a:lstStyle/>
                    <a:p>
                      <a:pPr algn="ctr"/>
                      <a:r>
                        <a:rPr lang="en-US" dirty="0"/>
                        <a:t>Value</a:t>
                      </a:r>
                    </a:p>
                  </a:txBody>
                  <a:tcPr marT="27432" marB="27432"/>
                </a:tc>
                <a:tc>
                  <a:txBody>
                    <a:bodyPr/>
                    <a:lstStyle/>
                    <a:p>
                      <a:endParaRPr lang="en-US" dirty="0"/>
                    </a:p>
                  </a:txBody>
                  <a:tcPr marT="27432" marB="27432"/>
                </a:tc>
                <a:extLst>
                  <a:ext uri="{0D108BD9-81ED-4DB2-BD59-A6C34878D82A}">
                    <a16:rowId xmlns:a16="http://schemas.microsoft.com/office/drawing/2014/main" val="1770479818"/>
                  </a:ext>
                </a:extLst>
              </a:tr>
              <a:tr h="274320">
                <a:tc>
                  <a:txBody>
                    <a:bodyPr/>
                    <a:lstStyle/>
                    <a:p>
                      <a:r>
                        <a:rPr lang="en-US" dirty="0"/>
                        <a:t>Zero</a:t>
                      </a:r>
                    </a:p>
                  </a:txBody>
                  <a:tcPr marT="27432" marB="27432" anchor="ctr">
                    <a:solidFill>
                      <a:srgbClr val="FFC000"/>
                    </a:solidFill>
                  </a:tcPr>
                </a:tc>
                <a:tc>
                  <a:txBody>
                    <a:bodyPr/>
                    <a:lstStyle/>
                    <a:p>
                      <a:r>
                        <a:rPr lang="en-US" dirty="0">
                          <a:latin typeface="Lucida Console" panose="020B0609040504020204" pitchFamily="49" charset="0"/>
                        </a:rPr>
                        <a:t>0 0000 000</a:t>
                      </a:r>
                    </a:p>
                  </a:txBody>
                  <a:tcPr marT="27432" marB="27432">
                    <a:solidFill>
                      <a:srgbClr val="FFC000"/>
                    </a:solidFill>
                  </a:tcPr>
                </a:tc>
                <a:tc>
                  <a:txBody>
                    <a:bodyPr/>
                    <a:lstStyle/>
                    <a:p>
                      <a:pPr algn="ctr"/>
                      <a:r>
                        <a:rPr lang="en-US" dirty="0"/>
                        <a:t>-6</a:t>
                      </a:r>
                    </a:p>
                  </a:txBody>
                  <a:tcPr marT="27432" marB="27432">
                    <a:solidFill>
                      <a:srgbClr val="FFC000"/>
                    </a:solidFill>
                  </a:tcPr>
                </a:tc>
                <a:tc>
                  <a:txBody>
                    <a:bodyPr/>
                    <a:lstStyle/>
                    <a:p>
                      <a:r>
                        <a:rPr lang="en-US" dirty="0"/>
                        <a:t>0</a:t>
                      </a:r>
                    </a:p>
                  </a:txBody>
                  <a:tcPr marT="27432" marB="27432">
                    <a:solidFill>
                      <a:srgbClr val="FFC000"/>
                    </a:solidFill>
                  </a:tcPr>
                </a:tc>
                <a:tc>
                  <a:txBody>
                    <a:bodyPr/>
                    <a:lstStyle/>
                    <a:p>
                      <a:endParaRPr lang="en-US" dirty="0"/>
                    </a:p>
                  </a:txBody>
                  <a:tcPr marT="27432" marB="27432">
                    <a:solidFill>
                      <a:srgbClr val="FFC000"/>
                    </a:solidFill>
                  </a:tcPr>
                </a:tc>
                <a:extLst>
                  <a:ext uri="{0D108BD9-81ED-4DB2-BD59-A6C34878D82A}">
                    <a16:rowId xmlns:a16="http://schemas.microsoft.com/office/drawing/2014/main" val="1607397204"/>
                  </a:ext>
                </a:extLst>
              </a:tr>
              <a:tr h="274320">
                <a:tc rowSpan="5">
                  <a:txBody>
                    <a:bodyPr/>
                    <a:lstStyle/>
                    <a:p>
                      <a:r>
                        <a:rPr lang="en-US" dirty="0"/>
                        <a:t>Subnormal Numbers</a:t>
                      </a:r>
                    </a:p>
                  </a:txBody>
                  <a:tcPr marT="27432" marB="27432" anchor="ctr">
                    <a:solidFill>
                      <a:schemeClr val="accent2">
                        <a:lumMod val="20000"/>
                        <a:lumOff val="80000"/>
                      </a:schemeClr>
                    </a:solidFill>
                  </a:tcPr>
                </a:tc>
                <a:tc>
                  <a:txBody>
                    <a:bodyPr/>
                    <a:lstStyle/>
                    <a:p>
                      <a:r>
                        <a:rPr lang="en-US" dirty="0">
                          <a:latin typeface="Lucida Console" panose="020B0609040504020204" pitchFamily="49" charset="0"/>
                        </a:rPr>
                        <a:t>0 0000 001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r>
                        <a:rPr lang="en-US" dirty="0"/>
                        <a:t>0 1/8 x 2</a:t>
                      </a:r>
                      <a:r>
                        <a:rPr lang="en-US" baseline="30000" dirty="0"/>
                        <a:t>-6</a:t>
                      </a:r>
                      <a:r>
                        <a:rPr lang="en-US" baseline="0" dirty="0"/>
                        <a:t> = 1/512</a:t>
                      </a:r>
                      <a:endParaRPr lang="en-US" baseline="30000" dirty="0"/>
                    </a:p>
                  </a:txBody>
                  <a:tcPr marT="27432" marB="27432">
                    <a:solidFill>
                      <a:schemeClr val="accent2">
                        <a:lumMod val="20000"/>
                        <a:lumOff val="80000"/>
                      </a:schemeClr>
                    </a:solidFill>
                  </a:tcPr>
                </a:tc>
                <a:tc>
                  <a:txBody>
                    <a:bodyPr/>
                    <a:lstStyle/>
                    <a:p>
                      <a:r>
                        <a:rPr lang="en-US" dirty="0"/>
                        <a:t>least non-zero number</a:t>
                      </a:r>
                    </a:p>
                  </a:txBody>
                  <a:tcPr marT="27432" marB="27432">
                    <a:solidFill>
                      <a:schemeClr val="accent2">
                        <a:lumMod val="20000"/>
                        <a:lumOff val="80000"/>
                      </a:schemeClr>
                    </a:solidFill>
                  </a:tcPr>
                </a:tc>
                <a:extLst>
                  <a:ext uri="{0D108BD9-81ED-4DB2-BD59-A6C34878D82A}">
                    <a16:rowId xmlns:a16="http://schemas.microsoft.com/office/drawing/2014/main" val="3844649275"/>
                  </a:ext>
                </a:extLst>
              </a:tr>
              <a:tr h="274320">
                <a:tc vMerge="1">
                  <a:txBody>
                    <a:bodyPr/>
                    <a:lstStyle/>
                    <a:p>
                      <a:endParaRPr lang="en-US" dirty="0"/>
                    </a:p>
                  </a:txBody>
                  <a:tcPr/>
                </a:tc>
                <a:tc>
                  <a:txBody>
                    <a:bodyPr/>
                    <a:lstStyle/>
                    <a:p>
                      <a:r>
                        <a:rPr lang="en-US" dirty="0">
                          <a:latin typeface="Lucida Console" panose="020B0609040504020204" pitchFamily="49" charset="0"/>
                        </a:rPr>
                        <a:t>0 0000 010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2/8 x 2</a:t>
                      </a:r>
                      <a:r>
                        <a:rPr lang="en-US" baseline="30000" dirty="0"/>
                        <a:t>-6</a:t>
                      </a:r>
                      <a:r>
                        <a:rPr lang="en-US" baseline="0" dirty="0"/>
                        <a:t> = 2/256</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937403500"/>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2">
                        <a:lumMod val="20000"/>
                        <a:lumOff val="80000"/>
                      </a:schemeClr>
                    </a:solidFill>
                  </a:tcPr>
                </a:tc>
                <a:tc hMerge="1">
                  <a:txBody>
                    <a:bodyPr/>
                    <a:lstStyle/>
                    <a:p>
                      <a:pPr algn="ctr"/>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extLst>
                  <a:ext uri="{0D108BD9-81ED-4DB2-BD59-A6C34878D82A}">
                    <a16:rowId xmlns:a16="http://schemas.microsoft.com/office/drawing/2014/main" val="2439105351"/>
                  </a:ext>
                </a:extLst>
              </a:tr>
              <a:tr h="274320">
                <a:tc vMerge="1">
                  <a:txBody>
                    <a:bodyPr/>
                    <a:lstStyle/>
                    <a:p>
                      <a:endParaRPr lang="en-US" dirty="0"/>
                    </a:p>
                  </a:txBody>
                  <a:tcPr/>
                </a:tc>
                <a:tc>
                  <a:txBody>
                    <a:bodyPr/>
                    <a:lstStyle/>
                    <a:p>
                      <a:r>
                        <a:rPr lang="en-US" dirty="0">
                          <a:latin typeface="Lucida Console" panose="020B0609040504020204" pitchFamily="49" charset="0"/>
                        </a:rPr>
                        <a:t>0 0000 110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6/8 x 2</a:t>
                      </a:r>
                      <a:r>
                        <a:rPr lang="en-US" baseline="30000" dirty="0"/>
                        <a:t>-6</a:t>
                      </a:r>
                      <a:r>
                        <a:rPr lang="en-US" baseline="0" dirty="0"/>
                        <a:t> = 6/512</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345155147"/>
                  </a:ext>
                </a:extLst>
              </a:tr>
              <a:tr h="274320">
                <a:tc vMerge="1">
                  <a:txBody>
                    <a:bodyPr/>
                    <a:lstStyle/>
                    <a:p>
                      <a:endParaRPr lang="en-US" dirty="0"/>
                    </a:p>
                  </a:txBody>
                  <a:tcPr/>
                </a:tc>
                <a:tc>
                  <a:txBody>
                    <a:bodyPr/>
                    <a:lstStyle/>
                    <a:p>
                      <a:r>
                        <a:rPr lang="en-US" dirty="0">
                          <a:latin typeface="Lucida Console" panose="020B0609040504020204" pitchFamily="49" charset="0"/>
                        </a:rPr>
                        <a:t>0 0000 111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7/8 x 2</a:t>
                      </a:r>
                      <a:r>
                        <a:rPr lang="en-US" baseline="30000" dirty="0"/>
                        <a:t>-6</a:t>
                      </a:r>
                      <a:r>
                        <a:rPr lang="en-US" baseline="0" dirty="0"/>
                        <a:t> = 7/512</a:t>
                      </a:r>
                      <a:endParaRPr lang="en-US" baseline="30000" dirty="0"/>
                    </a:p>
                  </a:txBody>
                  <a:tcPr marT="27432" marB="27432">
                    <a:solidFill>
                      <a:schemeClr val="accent2">
                        <a:lumMod val="20000"/>
                        <a:lumOff val="80000"/>
                      </a:schemeClr>
                    </a:solidFill>
                  </a:tcPr>
                </a:tc>
                <a:tc>
                  <a:txBody>
                    <a:bodyPr/>
                    <a:lstStyle/>
                    <a:p>
                      <a:r>
                        <a:rPr lang="en-US" dirty="0"/>
                        <a:t>greatest subnormal number</a:t>
                      </a:r>
                    </a:p>
                  </a:txBody>
                  <a:tcPr marT="27432" marB="27432">
                    <a:solidFill>
                      <a:schemeClr val="accent2">
                        <a:lumMod val="20000"/>
                        <a:lumOff val="80000"/>
                      </a:schemeClr>
                    </a:solidFill>
                  </a:tcPr>
                </a:tc>
                <a:extLst>
                  <a:ext uri="{0D108BD9-81ED-4DB2-BD59-A6C34878D82A}">
                    <a16:rowId xmlns:a16="http://schemas.microsoft.com/office/drawing/2014/main" val="2926795199"/>
                  </a:ext>
                </a:extLst>
              </a:tr>
              <a:tr h="274320">
                <a:tc rowSpan="11">
                  <a:txBody>
                    <a:bodyPr/>
                    <a:lstStyle/>
                    <a:p>
                      <a:r>
                        <a:rPr lang="en-US" dirty="0"/>
                        <a:t>Normal Numbers</a:t>
                      </a:r>
                    </a:p>
                  </a:txBody>
                  <a:tcPr marT="27432" marB="27432" anchor="ctr">
                    <a:solidFill>
                      <a:schemeClr val="accent6">
                        <a:lumMod val="40000"/>
                        <a:lumOff val="60000"/>
                      </a:schemeClr>
                    </a:solidFill>
                  </a:tcPr>
                </a:tc>
                <a:tc>
                  <a:txBody>
                    <a:bodyPr/>
                    <a:lstStyle/>
                    <a:p>
                      <a:r>
                        <a:rPr lang="en-US" dirty="0">
                          <a:latin typeface="Lucida Console" panose="020B0609040504020204" pitchFamily="49" charset="0"/>
                        </a:rPr>
                        <a:t>0 0001 000</a:t>
                      </a:r>
                    </a:p>
                  </a:txBody>
                  <a:tcPr marT="27432" marB="27432">
                    <a:solidFill>
                      <a:schemeClr val="accent6">
                        <a:lumMod val="40000"/>
                        <a:lumOff val="60000"/>
                      </a:schemeClr>
                    </a:solidFill>
                  </a:tcPr>
                </a:tc>
                <a:tc>
                  <a:txBody>
                    <a:bodyPr/>
                    <a:lstStyle/>
                    <a:p>
                      <a:pPr algn="ctr"/>
                      <a:r>
                        <a:rPr lang="en-US" dirty="0"/>
                        <a:t>-6</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8/512</a:t>
                      </a:r>
                      <a:endParaRPr lang="en-US" baseline="30000" dirty="0"/>
                    </a:p>
                  </a:txBody>
                  <a:tcPr marT="27432" marB="27432">
                    <a:solidFill>
                      <a:schemeClr val="accent6">
                        <a:lumMod val="40000"/>
                        <a:lumOff val="60000"/>
                      </a:schemeClr>
                    </a:solidFill>
                  </a:tcPr>
                </a:tc>
                <a:tc>
                  <a:txBody>
                    <a:bodyPr/>
                    <a:lstStyle/>
                    <a:p>
                      <a:r>
                        <a:rPr lang="en-US" dirty="0"/>
                        <a:t>least normal number</a:t>
                      </a:r>
                    </a:p>
                  </a:txBody>
                  <a:tcPr marT="27432" marB="27432">
                    <a:solidFill>
                      <a:schemeClr val="accent6">
                        <a:lumMod val="40000"/>
                        <a:lumOff val="60000"/>
                      </a:schemeClr>
                    </a:solidFill>
                  </a:tcPr>
                </a:tc>
                <a:extLst>
                  <a:ext uri="{0D108BD9-81ED-4DB2-BD59-A6C34878D82A}">
                    <a16:rowId xmlns:a16="http://schemas.microsoft.com/office/drawing/2014/main" val="1053266466"/>
                  </a:ext>
                </a:extLst>
              </a:tr>
              <a:tr h="274320">
                <a:tc vMerge="1">
                  <a:txBody>
                    <a:bodyPr/>
                    <a:lstStyle/>
                    <a:p>
                      <a:r>
                        <a:rPr lang="en-US" dirty="0"/>
                        <a:t>Normal Numbers</a:t>
                      </a:r>
                    </a:p>
                  </a:txBody>
                  <a:tcPr/>
                </a:tc>
                <a:tc>
                  <a:txBody>
                    <a:bodyPr/>
                    <a:lstStyle/>
                    <a:p>
                      <a:r>
                        <a:rPr lang="en-US" dirty="0">
                          <a:latin typeface="Lucida Console" panose="020B0609040504020204" pitchFamily="49" charset="0"/>
                        </a:rPr>
                        <a:t>0 0001 001</a:t>
                      </a:r>
                    </a:p>
                  </a:txBody>
                  <a:tcPr marT="27432" marB="27432">
                    <a:solidFill>
                      <a:schemeClr val="accent6">
                        <a:lumMod val="20000"/>
                        <a:lumOff val="80000"/>
                      </a:schemeClr>
                    </a:solidFill>
                  </a:tcPr>
                </a:tc>
                <a:tc>
                  <a:txBody>
                    <a:bodyPr/>
                    <a:lstStyle/>
                    <a:p>
                      <a:pPr algn="ctr"/>
                      <a:r>
                        <a:rPr lang="en-US" dirty="0"/>
                        <a:t>-6</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9/512</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9393875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748740765"/>
                  </a:ext>
                </a:extLst>
              </a:tr>
              <a:tr h="274320">
                <a:tc vMerge="1">
                  <a:txBody>
                    <a:bodyPr/>
                    <a:lstStyle/>
                    <a:p>
                      <a:endParaRPr lang="en-US" dirty="0"/>
                    </a:p>
                  </a:txBody>
                  <a:tcPr/>
                </a:tc>
                <a:tc>
                  <a:txBody>
                    <a:bodyPr/>
                    <a:lstStyle/>
                    <a:p>
                      <a:r>
                        <a:rPr lang="en-US" dirty="0">
                          <a:latin typeface="Lucida Console" panose="020B0609040504020204" pitchFamily="49" charset="0"/>
                        </a:rPr>
                        <a:t>0 0110 110</a:t>
                      </a:r>
                    </a:p>
                  </a:txBody>
                  <a:tcPr marT="27432" marB="27432">
                    <a:solidFill>
                      <a:schemeClr val="accent6">
                        <a:lumMod val="20000"/>
                        <a:lumOff val="80000"/>
                      </a:schemeClr>
                    </a:solidFill>
                  </a:tcPr>
                </a:tc>
                <a:tc>
                  <a:txBody>
                    <a:bodyPr/>
                    <a:lstStyle/>
                    <a:p>
                      <a:pPr algn="ctr"/>
                      <a:r>
                        <a:rPr lang="en-US" dirty="0"/>
                        <a:t>-1</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-1</a:t>
                      </a:r>
                      <a:r>
                        <a:rPr lang="en-US" baseline="0" dirty="0"/>
                        <a:t> = 14/16</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11242866"/>
                  </a:ext>
                </a:extLst>
              </a:tr>
              <a:tr h="274320">
                <a:tc vMerge="1">
                  <a:txBody>
                    <a:bodyPr/>
                    <a:lstStyle/>
                    <a:p>
                      <a:endParaRPr lang="en-US"/>
                    </a:p>
                  </a:txBody>
                  <a:tcPr/>
                </a:tc>
                <a:tc>
                  <a:txBody>
                    <a:bodyPr/>
                    <a:lstStyle/>
                    <a:p>
                      <a:r>
                        <a:rPr lang="en-US" dirty="0">
                          <a:latin typeface="Lucida Console" panose="020B0609040504020204" pitchFamily="49" charset="0"/>
                        </a:rPr>
                        <a:t>0 0111 111</a:t>
                      </a:r>
                    </a:p>
                  </a:txBody>
                  <a:tcPr marT="27432" marB="27432">
                    <a:solidFill>
                      <a:schemeClr val="accent6">
                        <a:lumMod val="40000"/>
                        <a:lumOff val="60000"/>
                      </a:schemeClr>
                    </a:solidFill>
                  </a:tcPr>
                </a:tc>
                <a:tc>
                  <a:txBody>
                    <a:bodyPr/>
                    <a:lstStyle/>
                    <a:p>
                      <a:pPr algn="ctr"/>
                      <a:r>
                        <a:rPr lang="en-US" dirty="0"/>
                        <a:t>-1</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-1</a:t>
                      </a:r>
                      <a:r>
                        <a:rPr lang="en-US" baseline="0" dirty="0"/>
                        <a:t> = 15/16</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240692332"/>
                  </a:ext>
                </a:extLst>
              </a:tr>
              <a:tr h="274320">
                <a:tc vMerge="1">
                  <a:txBody>
                    <a:bodyPr/>
                    <a:lstStyle/>
                    <a:p>
                      <a:endParaRPr lang="en-US"/>
                    </a:p>
                  </a:txBody>
                  <a:tcPr/>
                </a:tc>
                <a:tc>
                  <a:txBody>
                    <a:bodyPr/>
                    <a:lstStyle/>
                    <a:p>
                      <a:r>
                        <a:rPr lang="en-US" dirty="0">
                          <a:latin typeface="Lucida Console" panose="020B0609040504020204" pitchFamily="49" charset="0"/>
                        </a:rPr>
                        <a:t>0 1000 000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0</a:t>
                      </a:r>
                      <a:r>
                        <a:rPr lang="en-US" baseline="0" dirty="0"/>
                        <a:t> = 1</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1752989820"/>
                  </a:ext>
                </a:extLst>
              </a:tr>
              <a:tr h="274320">
                <a:tc vMerge="1">
                  <a:txBody>
                    <a:bodyPr/>
                    <a:lstStyle/>
                    <a:p>
                      <a:endParaRPr lang="en-US"/>
                    </a:p>
                  </a:txBody>
                  <a:tcPr/>
                </a:tc>
                <a:tc>
                  <a:txBody>
                    <a:bodyPr/>
                    <a:lstStyle/>
                    <a:p>
                      <a:r>
                        <a:rPr lang="en-US" dirty="0">
                          <a:latin typeface="Lucida Console" panose="020B0609040504020204" pitchFamily="49" charset="0"/>
                        </a:rPr>
                        <a:t>0 1000 001</a:t>
                      </a:r>
                    </a:p>
                  </a:txBody>
                  <a:tcPr marT="27432" marB="27432">
                    <a:solidFill>
                      <a:schemeClr val="accent6">
                        <a:lumMod val="40000"/>
                        <a:lumOff val="60000"/>
                      </a:schemeClr>
                    </a:solidFill>
                  </a:tcPr>
                </a:tc>
                <a:tc>
                  <a:txBody>
                    <a:bodyPr/>
                    <a:lstStyle/>
                    <a:p>
                      <a:pPr algn="ctr"/>
                      <a:r>
                        <a:rPr lang="en-US" dirty="0"/>
                        <a:t>0</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1/8 x 2</a:t>
                      </a:r>
                      <a:r>
                        <a:rPr lang="en-US" baseline="30000" dirty="0"/>
                        <a:t>0</a:t>
                      </a:r>
                      <a:r>
                        <a:rPr lang="en-US" baseline="0" dirty="0"/>
                        <a:t> = 1 1/8</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737142783"/>
                  </a:ext>
                </a:extLst>
              </a:tr>
              <a:tr h="274320">
                <a:tc vMerge="1">
                  <a:txBody>
                    <a:bodyPr/>
                    <a:lstStyle/>
                    <a:p>
                      <a:endParaRPr lang="en-US"/>
                    </a:p>
                  </a:txBody>
                  <a:tcPr/>
                </a:tc>
                <a:tc>
                  <a:txBody>
                    <a:bodyPr/>
                    <a:lstStyle/>
                    <a:p>
                      <a:r>
                        <a:rPr lang="en-US" dirty="0">
                          <a:latin typeface="Lucida Console" panose="020B0609040504020204" pitchFamily="49" charset="0"/>
                        </a:rPr>
                        <a:t>0 1000 010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2/8 x 2</a:t>
                      </a:r>
                      <a:r>
                        <a:rPr lang="en-US" baseline="30000" dirty="0"/>
                        <a:t>0</a:t>
                      </a:r>
                      <a:r>
                        <a:rPr lang="en-US" baseline="0" dirty="0"/>
                        <a:t> = 1 2/8</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38495627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1721771189"/>
                  </a:ext>
                </a:extLst>
              </a:tr>
              <a:tr h="274320">
                <a:tc vMerge="1">
                  <a:txBody>
                    <a:bodyPr/>
                    <a:lstStyle/>
                    <a:p>
                      <a:endParaRPr lang="en-US" dirty="0"/>
                    </a:p>
                  </a:txBody>
                  <a:tcPr/>
                </a:tc>
                <a:tc>
                  <a:txBody>
                    <a:bodyPr/>
                    <a:lstStyle/>
                    <a:p>
                      <a:r>
                        <a:rPr lang="en-US" dirty="0">
                          <a:latin typeface="Lucida Console" panose="020B0609040504020204" pitchFamily="49" charset="0"/>
                        </a:rPr>
                        <a:t>0 1110 110</a:t>
                      </a:r>
                    </a:p>
                  </a:txBody>
                  <a:tcPr marT="27432" marB="27432">
                    <a:solidFill>
                      <a:schemeClr val="accent6">
                        <a:lumMod val="20000"/>
                        <a:lumOff val="80000"/>
                      </a:schemeClr>
                    </a:solidFill>
                  </a:tcPr>
                </a:tc>
                <a:tc>
                  <a:txBody>
                    <a:bodyPr/>
                    <a:lstStyle/>
                    <a:p>
                      <a:pPr algn="ctr"/>
                      <a:r>
                        <a:rPr lang="en-US" dirty="0"/>
                        <a:t>7</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7</a:t>
                      </a:r>
                      <a:r>
                        <a:rPr lang="en-US" baseline="0" dirty="0"/>
                        <a:t> = 224</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2311850004"/>
                  </a:ext>
                </a:extLst>
              </a:tr>
              <a:tr h="274320">
                <a:tc vMerge="1">
                  <a:txBody>
                    <a:bodyPr/>
                    <a:lstStyle/>
                    <a:p>
                      <a:endParaRPr lang="en-US" dirty="0"/>
                    </a:p>
                  </a:txBody>
                  <a:tcPr/>
                </a:tc>
                <a:tc>
                  <a:txBody>
                    <a:bodyPr/>
                    <a:lstStyle/>
                    <a:p>
                      <a:r>
                        <a:rPr lang="en-US" dirty="0">
                          <a:latin typeface="Lucida Console" panose="020B0609040504020204" pitchFamily="49" charset="0"/>
                        </a:rPr>
                        <a:t>0 1110 111</a:t>
                      </a:r>
                    </a:p>
                  </a:txBody>
                  <a:tcPr marT="27432" marB="27432">
                    <a:solidFill>
                      <a:schemeClr val="accent6">
                        <a:lumMod val="40000"/>
                        <a:lumOff val="60000"/>
                      </a:schemeClr>
                    </a:solidFill>
                  </a:tcPr>
                </a:tc>
                <a:tc>
                  <a:txBody>
                    <a:bodyPr/>
                    <a:lstStyle/>
                    <a:p>
                      <a:pPr algn="ctr"/>
                      <a:r>
                        <a:rPr lang="en-US" dirty="0"/>
                        <a:t>7</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7</a:t>
                      </a:r>
                      <a:r>
                        <a:rPr lang="en-US" baseline="0" dirty="0"/>
                        <a:t> = 240</a:t>
                      </a:r>
                      <a:endParaRPr lang="en-US" baseline="30000" dirty="0"/>
                    </a:p>
                  </a:txBody>
                  <a:tcPr marT="27432" marB="27432">
                    <a:solidFill>
                      <a:schemeClr val="accent6">
                        <a:lumMod val="40000"/>
                        <a:lumOff val="60000"/>
                      </a:schemeClr>
                    </a:solidFill>
                  </a:tcPr>
                </a:tc>
                <a:tc>
                  <a:txBody>
                    <a:bodyPr/>
                    <a:lstStyle/>
                    <a:p>
                      <a:r>
                        <a:rPr lang="en-US" dirty="0"/>
                        <a:t>greatest finite number</a:t>
                      </a:r>
                    </a:p>
                  </a:txBody>
                  <a:tcPr marT="27432" marB="27432">
                    <a:solidFill>
                      <a:schemeClr val="accent6">
                        <a:lumMod val="40000"/>
                        <a:lumOff val="60000"/>
                      </a:schemeClr>
                    </a:solidFill>
                  </a:tcPr>
                </a:tc>
                <a:extLst>
                  <a:ext uri="{0D108BD9-81ED-4DB2-BD59-A6C34878D82A}">
                    <a16:rowId xmlns:a16="http://schemas.microsoft.com/office/drawing/2014/main" val="446925823"/>
                  </a:ext>
                </a:extLst>
              </a:tr>
              <a:tr h="274320">
                <a:tc>
                  <a:txBody>
                    <a:bodyPr/>
                    <a:lstStyle/>
                    <a:p>
                      <a:r>
                        <a:rPr lang="en-US" dirty="0"/>
                        <a:t>Infinity</a:t>
                      </a:r>
                    </a:p>
                  </a:txBody>
                  <a:tcPr marT="27432" marB="27432" anchor="ctr">
                    <a:solidFill>
                      <a:srgbClr val="00B050"/>
                    </a:solidFill>
                  </a:tcPr>
                </a:tc>
                <a:tc>
                  <a:txBody>
                    <a:bodyPr/>
                    <a:lstStyle/>
                    <a:p>
                      <a:r>
                        <a:rPr lang="en-US" dirty="0">
                          <a:latin typeface="Lucida Console" panose="020B0609040504020204" pitchFamily="49" charset="0"/>
                        </a:rPr>
                        <a:t>0 1111 000</a:t>
                      </a:r>
                    </a:p>
                  </a:txBody>
                  <a:tcPr marT="27432" marB="27432">
                    <a:solidFill>
                      <a:srgbClr val="00B050"/>
                    </a:solidFill>
                  </a:tcPr>
                </a:tc>
                <a:tc>
                  <a:txBody>
                    <a:bodyPr/>
                    <a:lstStyle/>
                    <a:p>
                      <a:pPr algn="ctr"/>
                      <a:r>
                        <a:rPr lang="en-US" dirty="0"/>
                        <a:t>n/a</a:t>
                      </a:r>
                    </a:p>
                  </a:txBody>
                  <a:tcPr marT="27432" marB="27432">
                    <a:solidFill>
                      <a:srgbClr val="00B050"/>
                    </a:solidFill>
                  </a:tcPr>
                </a:tc>
                <a:tc>
                  <a:txBody>
                    <a:bodyPr/>
                    <a:lstStyle/>
                    <a:p>
                      <a:r>
                        <a:rPr lang="en-US" dirty="0"/>
                        <a:t>∞</a:t>
                      </a:r>
                    </a:p>
                  </a:txBody>
                  <a:tcPr marT="27432" marB="27432">
                    <a:solidFill>
                      <a:srgbClr val="00B050"/>
                    </a:solidFill>
                  </a:tcPr>
                </a:tc>
                <a:tc>
                  <a:txBody>
                    <a:bodyPr/>
                    <a:lstStyle/>
                    <a:p>
                      <a:endParaRPr lang="en-US" dirty="0"/>
                    </a:p>
                  </a:txBody>
                  <a:tcPr marT="27432" marB="27432">
                    <a:solidFill>
                      <a:srgbClr val="00B050"/>
                    </a:solidFill>
                  </a:tcPr>
                </a:tc>
                <a:extLst>
                  <a:ext uri="{0D108BD9-81ED-4DB2-BD59-A6C34878D82A}">
                    <a16:rowId xmlns:a16="http://schemas.microsoft.com/office/drawing/2014/main" val="598135345"/>
                  </a:ext>
                </a:extLst>
              </a:tr>
            </a:tbl>
          </a:graphicData>
        </a:graphic>
      </p:graphicFrame>
    </p:spTree>
    <p:extLst>
      <p:ext uri="{BB962C8B-B14F-4D97-AF65-F5344CB8AC3E}">
        <p14:creationId xmlns:p14="http://schemas.microsoft.com/office/powerpoint/2010/main" val="947449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F9737FC8-6414-C84C-AFED-9675C47C8360}"/>
              </a:ext>
            </a:extLst>
          </p:cNvPr>
          <p:cNvGrpSpPr/>
          <p:nvPr/>
        </p:nvGrpSpPr>
        <p:grpSpPr>
          <a:xfrm>
            <a:off x="324679" y="3508701"/>
            <a:ext cx="6096000" cy="685800"/>
            <a:chOff x="952500" y="1981200"/>
            <a:chExt cx="8534400" cy="685800"/>
          </a:xfrm>
        </p:grpSpPr>
        <p:sp>
          <p:nvSpPr>
            <p:cNvPr id="9" name="Rectangle 8">
              <a:extLst>
                <a:ext uri="{FF2B5EF4-FFF2-40B4-BE49-F238E27FC236}">
                  <a16:creationId xmlns:a16="http://schemas.microsoft.com/office/drawing/2014/main" id="{B7A1FEC3-CD56-BE42-9AA3-11A74068748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7985A698-D4C0-6849-8B86-92708BF72B44}"/>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273B1E19-1E50-9247-A611-0155DAB848D8}"/>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8E4EFE17-304B-834A-8137-1D709EC204D6}"/>
              </a:ext>
            </a:extLst>
          </p:cNvPr>
          <p:cNvPicPr>
            <a:picLocks noChangeAspect="1"/>
          </p:cNvPicPr>
          <p:nvPr/>
        </p:nvPicPr>
        <p:blipFill>
          <a:blip r:embed="rId3"/>
          <a:stretch>
            <a:fillRect/>
          </a:stretch>
        </p:blipFill>
        <p:spPr>
          <a:xfrm>
            <a:off x="6589645" y="3458492"/>
            <a:ext cx="5226050" cy="794901"/>
          </a:xfrm>
          <a:prstGeom prst="rect">
            <a:avLst/>
          </a:prstGeom>
        </p:spPr>
      </p:pic>
      <p:grpSp>
        <p:nvGrpSpPr>
          <p:cNvPr id="13" name="Group 12">
            <a:extLst>
              <a:ext uri="{FF2B5EF4-FFF2-40B4-BE49-F238E27FC236}">
                <a16:creationId xmlns:a16="http://schemas.microsoft.com/office/drawing/2014/main" id="{32C56B5D-79D9-4746-8C32-5E3371879E2A}"/>
              </a:ext>
            </a:extLst>
          </p:cNvPr>
          <p:cNvGrpSpPr/>
          <p:nvPr/>
        </p:nvGrpSpPr>
        <p:grpSpPr>
          <a:xfrm>
            <a:off x="324679" y="5136884"/>
            <a:ext cx="6096000" cy="685800"/>
            <a:chOff x="952500" y="1981200"/>
            <a:chExt cx="8534400" cy="685800"/>
          </a:xfrm>
        </p:grpSpPr>
        <p:sp>
          <p:nvSpPr>
            <p:cNvPr id="14" name="Rectangle 13">
              <a:extLst>
                <a:ext uri="{FF2B5EF4-FFF2-40B4-BE49-F238E27FC236}">
                  <a16:creationId xmlns:a16="http://schemas.microsoft.com/office/drawing/2014/main" id="{253A502F-3C5A-6F42-B59B-748AAF70724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ED218-9F89-4447-8017-62E5580C74A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6" name="Rectangle 15">
              <a:extLst>
                <a:ext uri="{FF2B5EF4-FFF2-40B4-BE49-F238E27FC236}">
                  <a16:creationId xmlns:a16="http://schemas.microsoft.com/office/drawing/2014/main" id="{EFCFFA8E-F97E-9E4E-A255-58675211428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A0C94495-23E3-5B43-AAEB-39B7761839C2}"/>
              </a:ext>
            </a:extLst>
          </p:cNvPr>
          <p:cNvPicPr>
            <a:picLocks noChangeAspect="1"/>
          </p:cNvPicPr>
          <p:nvPr/>
        </p:nvPicPr>
        <p:blipFill>
          <a:blip r:embed="rId4"/>
          <a:stretch>
            <a:fillRect/>
          </a:stretch>
        </p:blipFill>
        <p:spPr>
          <a:xfrm>
            <a:off x="6559827" y="5090417"/>
            <a:ext cx="5406886" cy="778733"/>
          </a:xfrm>
          <a:prstGeom prst="rect">
            <a:avLst/>
          </a:prstGeom>
        </p:spPr>
      </p:pic>
      <p:pic>
        <p:nvPicPr>
          <p:cNvPr id="18" name="Picture 17">
            <a:extLst>
              <a:ext uri="{FF2B5EF4-FFF2-40B4-BE49-F238E27FC236}">
                <a16:creationId xmlns:a16="http://schemas.microsoft.com/office/drawing/2014/main" id="{98D4297C-AEA2-F743-8F20-3F4848F88CD9}"/>
              </a:ext>
            </a:extLst>
          </p:cNvPr>
          <p:cNvPicPr>
            <a:picLocks noChangeAspect="1"/>
          </p:cNvPicPr>
          <p:nvPr/>
        </p:nvPicPr>
        <p:blipFill>
          <a:blip r:embed="rId5"/>
          <a:stretch>
            <a:fillRect/>
          </a:stretch>
        </p:blipFill>
        <p:spPr>
          <a:xfrm>
            <a:off x="6557895" y="1817622"/>
            <a:ext cx="5257800" cy="799730"/>
          </a:xfrm>
          <a:prstGeom prst="rect">
            <a:avLst/>
          </a:prstGeom>
        </p:spPr>
      </p:pic>
      <p:grpSp>
        <p:nvGrpSpPr>
          <p:cNvPr id="19" name="Group 18">
            <a:extLst>
              <a:ext uri="{FF2B5EF4-FFF2-40B4-BE49-F238E27FC236}">
                <a16:creationId xmlns:a16="http://schemas.microsoft.com/office/drawing/2014/main" id="{9AEF0D1E-2A84-FB4B-84B9-9BE8FC476FF1}"/>
              </a:ext>
            </a:extLst>
          </p:cNvPr>
          <p:cNvGrpSpPr/>
          <p:nvPr/>
        </p:nvGrpSpPr>
        <p:grpSpPr>
          <a:xfrm>
            <a:off x="324679" y="1874587"/>
            <a:ext cx="6096000" cy="685800"/>
            <a:chOff x="952500" y="1981200"/>
            <a:chExt cx="8534400" cy="685800"/>
          </a:xfrm>
        </p:grpSpPr>
        <p:sp>
          <p:nvSpPr>
            <p:cNvPr id="20" name="Rectangle 19">
              <a:extLst>
                <a:ext uri="{FF2B5EF4-FFF2-40B4-BE49-F238E27FC236}">
                  <a16:creationId xmlns:a16="http://schemas.microsoft.com/office/drawing/2014/main" id="{47DBB76A-1378-A941-8236-74F24520AB14}"/>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1" name="Rectangle 20">
              <a:extLst>
                <a:ext uri="{FF2B5EF4-FFF2-40B4-BE49-F238E27FC236}">
                  <a16:creationId xmlns:a16="http://schemas.microsoft.com/office/drawing/2014/main" id="{F79B3BB0-D3EA-F743-ABC8-72806FCD7B0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000…00</a:t>
              </a:r>
              <a:endParaRPr lang="en-US" sz="2400" i="1" dirty="0">
                <a:solidFill>
                  <a:schemeClr val="tx1"/>
                </a:solidFill>
              </a:endParaRPr>
            </a:p>
          </p:txBody>
        </p:sp>
        <p:sp>
          <p:nvSpPr>
            <p:cNvPr id="22" name="Rectangle 21">
              <a:extLst>
                <a:ext uri="{FF2B5EF4-FFF2-40B4-BE49-F238E27FC236}">
                  <a16:creationId xmlns:a16="http://schemas.microsoft.com/office/drawing/2014/main" id="{13A3ECB3-AF0B-BF4C-9A2C-91134DC01F00}"/>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85707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and Integer Hardware</a:t>
            </a:r>
          </a:p>
        </p:txBody>
      </p:sp>
      <p:sp>
        <p:nvSpPr>
          <p:cNvPr id="8" name="Content Placeholder 7">
            <a:extLst>
              <a:ext uri="{FF2B5EF4-FFF2-40B4-BE49-F238E27FC236}">
                <a16:creationId xmlns:a16="http://schemas.microsoft.com/office/drawing/2014/main" id="{CF13068C-C233-4643-A47C-9007B23C2E76}"/>
              </a:ext>
            </a:extLst>
          </p:cNvPr>
          <p:cNvSpPr>
            <a:spLocks noGrp="1"/>
          </p:cNvSpPr>
          <p:nvPr>
            <p:ph idx="1"/>
          </p:nvPr>
        </p:nvSpPr>
        <p:spPr/>
        <p:txBody>
          <a:bodyPr/>
          <a:lstStyle/>
          <a:p>
            <a:r>
              <a:rPr lang="en-US" dirty="0"/>
              <a:t>After masking-off sign bit, FP 0 looks like integer 0</a:t>
            </a:r>
          </a:p>
          <a:p>
            <a:endParaRPr lang="en-US" dirty="0"/>
          </a:p>
          <a:p>
            <a:r>
              <a:rPr lang="en-US" dirty="0"/>
              <a:t>After handling special cases, integer comparator works for FP</a:t>
            </a:r>
          </a:p>
          <a:p>
            <a:pPr lvl="1"/>
            <a:r>
              <a:rPr lang="en-US" dirty="0"/>
              <a:t>Comparison with </a:t>
            </a:r>
            <a:r>
              <a:rPr lang="en-US" dirty="0" err="1"/>
              <a:t>NaN</a:t>
            </a:r>
            <a:r>
              <a:rPr lang="en-US" dirty="0"/>
              <a:t> always returns false</a:t>
            </a:r>
          </a:p>
          <a:p>
            <a:pPr lvl="1"/>
            <a:r>
              <a:rPr lang="en-US" dirty="0"/>
              <a:t>-0 == 0</a:t>
            </a:r>
          </a:p>
          <a:p>
            <a:pPr lvl="1"/>
            <a:r>
              <a:rPr lang="en-US" dirty="0"/>
              <a:t>Check sign bits</a:t>
            </a:r>
          </a:p>
          <a:p>
            <a:pPr lvl="1"/>
            <a:r>
              <a:rPr lang="en-US" dirty="0"/>
              <a:t>Use integer comparator</a:t>
            </a:r>
            <a:br>
              <a:rPr lang="en-US" dirty="0"/>
            </a:br>
            <a:endParaRPr lang="en-US" dirty="0"/>
          </a:p>
          <a:p>
            <a:pPr lvl="1"/>
            <a:r>
              <a:rPr lang="en-US" dirty="0"/>
              <a:t>Works across full dynamic range from 0 to ∞</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15790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Rounding</a:t>
            </a:r>
          </a:p>
        </p:txBody>
      </p:sp>
    </p:spTree>
    <p:extLst>
      <p:ext uri="{BB962C8B-B14F-4D97-AF65-F5344CB8AC3E}">
        <p14:creationId xmlns:p14="http://schemas.microsoft.com/office/powerpoint/2010/main" val="33251033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Operations:</a:t>
            </a:r>
            <a:br>
              <a:rPr lang="en-US" dirty="0"/>
            </a:br>
            <a:r>
              <a:rPr lang="en-US" dirty="0"/>
              <a:t>Compute exactly, then Round</a:t>
            </a:r>
          </a:p>
        </p:txBody>
      </p:sp>
      <p:sp>
        <p:nvSpPr>
          <p:cNvPr id="8" name="Content Placeholder 7">
            <a:extLst>
              <a:ext uri="{FF2B5EF4-FFF2-40B4-BE49-F238E27FC236}">
                <a16:creationId xmlns:a16="http://schemas.microsoft.com/office/drawing/2014/main" id="{236656C7-1623-2F43-9BC3-35A2D252A553}"/>
              </a:ext>
            </a:extLst>
          </p:cNvPr>
          <p:cNvSpPr>
            <a:spLocks noGrp="1"/>
          </p:cNvSpPr>
          <p:nvPr>
            <p:ph idx="1"/>
          </p:nvPr>
        </p:nvSpPr>
        <p:spPr/>
        <p:txBody>
          <a:bodyPr/>
          <a:lstStyle/>
          <a:p>
            <a:r>
              <a:rPr lang="en-US" dirty="0"/>
              <a:t>FP arithmetic approximates real arithmetic</a:t>
            </a:r>
          </a:p>
          <a:p>
            <a:pPr lvl="1"/>
            <a:r>
              <a:rPr lang="en-US" dirty="0"/>
              <a:t>Finite bits </a:t>
            </a:r>
            <a:r>
              <a:rPr lang="en-US" dirty="0">
                <a:sym typeface="Wingdings" pitchFamily="2" charset="2"/>
              </a:rPr>
              <a:t> limited range, limited precision</a:t>
            </a:r>
            <a:endParaRPr lang="en-US" dirty="0"/>
          </a:p>
          <a:p>
            <a:endParaRPr lang="en-US" dirty="0"/>
          </a:p>
          <a:p>
            <a:r>
              <a:rPr lang="en-US" dirty="0"/>
              <a:t>Compute exact result, using as many bits as needed</a:t>
            </a:r>
          </a:p>
          <a:p>
            <a:endParaRPr lang="en-US" dirty="0"/>
          </a:p>
          <a:p>
            <a:r>
              <a:rPr lang="en-US" dirty="0"/>
              <a:t>Make it fit in FP type</a:t>
            </a:r>
          </a:p>
          <a:p>
            <a:pPr lvl="1"/>
            <a:r>
              <a:rPr lang="en-US" dirty="0"/>
              <a:t>Renormalize; adjust exponent as necessary</a:t>
            </a:r>
          </a:p>
          <a:p>
            <a:pPr lvl="2"/>
            <a:r>
              <a:rPr lang="en-US" dirty="0"/>
              <a:t>Might overflow/underflow</a:t>
            </a:r>
          </a:p>
          <a:p>
            <a:pPr lvl="1"/>
            <a:r>
              <a:rPr lang="en-US" dirty="0"/>
              <a:t>Round significand to fit in available bits</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29784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Limited Precision</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1025851" cy="4351338"/>
          </a:xfrm>
        </p:spPr>
        <p:txBody>
          <a:bodyPr/>
          <a:lstStyle/>
          <a:p>
            <a:r>
              <a:rPr lang="en-US" dirty="0"/>
              <a:t>Science class: calculation result cannot be more precise than original data</a:t>
            </a:r>
          </a:p>
          <a:p>
            <a:pPr lvl="1"/>
            <a:r>
              <a:rPr lang="en-US" dirty="0"/>
              <a:t>Round to appropriate number of significant digits</a:t>
            </a:r>
          </a:p>
          <a:p>
            <a:endParaRPr lang="en-US" dirty="0"/>
          </a:p>
          <a:p>
            <a:r>
              <a:rPr lang="en-US" dirty="0"/>
              <a:t>Binary FP: calculation result cannot be more precise than data type</a:t>
            </a:r>
          </a:p>
          <a:p>
            <a:pPr lvl="1"/>
            <a:r>
              <a:rPr lang="en-US" dirty="0"/>
              <a:t>Round to fit in available number of bits</a:t>
            </a:r>
          </a:p>
          <a:p>
            <a:endParaRPr lang="en-US" dirty="0"/>
          </a:p>
          <a:p>
            <a:r>
              <a:rPr lang="en-US" dirty="0"/>
              <a:t>Given </a:t>
            </a:r>
            <a:r>
              <a:rPr lang="en-US" i="1" dirty="0"/>
              <a:t>x</a:t>
            </a:r>
            <a:r>
              <a:rPr lang="en-US" dirty="0"/>
              <a:t>, find </a:t>
            </a:r>
            <a:r>
              <a:rPr lang="en-US" i="1" dirty="0"/>
              <a:t>x</a:t>
            </a:r>
            <a:r>
              <a:rPr lang="en-US" dirty="0"/>
              <a:t>' ∈ {</a:t>
            </a:r>
            <a:r>
              <a:rPr lang="en-US" i="1" dirty="0"/>
              <a:t>x</a:t>
            </a:r>
            <a:r>
              <a:rPr lang="en-US" baseline="30000" dirty="0"/>
              <a:t>-</a:t>
            </a:r>
            <a:r>
              <a:rPr lang="en-US" dirty="0"/>
              <a:t>, </a:t>
            </a:r>
            <a:r>
              <a:rPr lang="en-US" i="1" dirty="0"/>
              <a:t>x</a:t>
            </a:r>
            <a:r>
              <a:rPr lang="en-US" baseline="30000" dirty="0"/>
              <a:t>+</a:t>
            </a:r>
            <a:r>
              <a:rPr lang="en-US" dirty="0"/>
              <a:t>} ⊆ </a:t>
            </a:r>
            <a:r>
              <a:rPr lang="en-US" i="1" dirty="0" err="1"/>
              <a:t>PermissibleValues</a:t>
            </a:r>
            <a:r>
              <a:rPr lang="en-US" dirty="0"/>
              <a:t>, where </a:t>
            </a:r>
            <a:r>
              <a:rPr lang="en-US" i="1" dirty="0"/>
              <a:t>x</a:t>
            </a:r>
            <a:r>
              <a:rPr lang="en-US" baseline="30000" dirty="0"/>
              <a:t>-</a:t>
            </a:r>
            <a:r>
              <a:rPr lang="en-US" dirty="0"/>
              <a:t> ≤ </a:t>
            </a:r>
            <a:r>
              <a:rPr lang="en-US" i="1" dirty="0"/>
              <a:t>x</a:t>
            </a:r>
            <a:r>
              <a:rPr lang="en-US" dirty="0"/>
              <a:t> ≤ </a:t>
            </a:r>
            <a:r>
              <a:rPr lang="en-US" i="1" dirty="0"/>
              <a:t>x</a:t>
            </a:r>
            <a:r>
              <a:rPr lang="en-US" baseline="30000" dirty="0"/>
              <a:t>+</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02851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Recall Integer 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8079FAC6-9EAE-A14E-9FEB-3E691D84C430}"/>
              </a:ext>
            </a:extLst>
          </p:cNvPr>
          <p:cNvPicPr>
            <a:picLocks noChangeAspect="1"/>
          </p:cNvPicPr>
          <p:nvPr/>
        </p:nvPicPr>
        <p:blipFill>
          <a:blip r:embed="rId3"/>
          <a:stretch>
            <a:fillRect/>
          </a:stretch>
        </p:blipFill>
        <p:spPr>
          <a:xfrm>
            <a:off x="4254500" y="1690688"/>
            <a:ext cx="3683000" cy="1358900"/>
          </a:xfrm>
          <a:prstGeom prst="rect">
            <a:avLst/>
          </a:prstGeom>
        </p:spPr>
      </p:pic>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7646" y="5457218"/>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Tree>
    <p:extLst>
      <p:ext uri="{BB962C8B-B14F-4D97-AF65-F5344CB8AC3E}">
        <p14:creationId xmlns:p14="http://schemas.microsoft.com/office/powerpoint/2010/main" val="1636403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Approaches to Rounding</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0515601" cy="4351338"/>
          </a:xfrm>
        </p:spPr>
        <p:txBody>
          <a:bodyPr/>
          <a:lstStyle/>
          <a:p>
            <a:r>
              <a:rPr lang="en-US" dirty="0"/>
              <a:t>Typical for real numbers: round </a:t>
            </a:r>
            <a:r>
              <a:rPr lang="en-US" i="1" dirty="0"/>
              <a:t>x</a:t>
            </a:r>
            <a:r>
              <a:rPr lang="en-US" dirty="0"/>
              <a:t> to nearest </a:t>
            </a:r>
            <a:r>
              <a:rPr lang="en-US" i="1" dirty="0"/>
              <a:t>x</a:t>
            </a:r>
            <a:r>
              <a:rPr lang="en-US" dirty="0"/>
              <a:t>'</a:t>
            </a:r>
          </a:p>
          <a:p>
            <a:pPr lvl="1"/>
            <a:r>
              <a:rPr lang="en-US" dirty="0"/>
              <a:t>What if </a:t>
            </a:r>
            <a:r>
              <a:rPr lang="en-US" i="1" dirty="0"/>
              <a:t>x</a:t>
            </a:r>
            <a:r>
              <a:rPr lang="en-US" dirty="0"/>
              <a:t> is exactly halfway between </a:t>
            </a:r>
            <a:r>
              <a:rPr lang="en-US" i="1" dirty="0"/>
              <a:t>x</a:t>
            </a:r>
            <a:r>
              <a:rPr lang="en-US" baseline="30000" dirty="0"/>
              <a:t>-</a:t>
            </a:r>
            <a:r>
              <a:rPr lang="en-US" dirty="0"/>
              <a:t> and </a:t>
            </a:r>
            <a:r>
              <a:rPr lang="en-US" i="1" dirty="0"/>
              <a:t>x</a:t>
            </a:r>
            <a:r>
              <a:rPr lang="en-US" baseline="30000" dirty="0"/>
              <a:t>+</a:t>
            </a:r>
            <a:r>
              <a:rPr lang="en-US" dirty="0"/>
              <a:t>?</a:t>
            </a:r>
          </a:p>
          <a:p>
            <a:endParaRPr lang="en-US" dirty="0"/>
          </a:p>
          <a:p>
            <a:r>
              <a:rPr lang="en-US" dirty="0"/>
              <a:t>Integer types: always round toward zero</a:t>
            </a:r>
          </a:p>
          <a:p>
            <a:pPr lvl="1"/>
            <a:r>
              <a:rPr lang="en-US" dirty="0"/>
              <a:t>1.9999999 rounds to 1</a:t>
            </a:r>
          </a:p>
          <a:p>
            <a:endParaRPr lang="en-US" dirty="0"/>
          </a:p>
          <a:p>
            <a:r>
              <a:rPr lang="en-US" dirty="0"/>
              <a:t>FP types: four rounding modes</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6992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IEEE 754 Rounding Modes</a:t>
            </a:r>
          </a:p>
        </p:txBody>
      </p:sp>
      <p:sp>
        <p:nvSpPr>
          <p:cNvPr id="8" name="Content Placeholder 7">
            <a:extLst>
              <a:ext uri="{FF2B5EF4-FFF2-40B4-BE49-F238E27FC236}">
                <a16:creationId xmlns:a16="http://schemas.microsoft.com/office/drawing/2014/main" id="{D4C32937-2C98-C844-8E51-1E712ED1699C}"/>
              </a:ext>
            </a:extLst>
          </p:cNvPr>
          <p:cNvSpPr>
            <a:spLocks noGrp="1"/>
          </p:cNvSpPr>
          <p:nvPr>
            <p:ph idx="1"/>
          </p:nvPr>
        </p:nvSpPr>
        <p:spPr/>
        <p:txBody>
          <a:bodyPr/>
          <a:lstStyle/>
          <a:p>
            <a:r>
              <a:rPr lang="en-US" dirty="0"/>
              <a:t>Four rounding modes</a:t>
            </a:r>
          </a:p>
          <a:p>
            <a:endParaRPr lang="en-US" dirty="0"/>
          </a:p>
          <a:p>
            <a:r>
              <a:rPr lang="en-US" dirty="0"/>
              <a:t>Examples with decimal: round to one decimal place (nearest tenth)</a:t>
            </a:r>
          </a:p>
          <a:p>
            <a:pPr marL="0" indent="0">
              <a:buNone/>
              <a:tabLst>
                <a:tab pos="4106863" algn="dec"/>
                <a:tab pos="5251450" algn="dec"/>
                <a:tab pos="6394450" algn="dec"/>
                <a:tab pos="7539038" algn="dec"/>
                <a:tab pos="8626475" algn="dec"/>
              </a:tabLst>
            </a:pPr>
            <a:r>
              <a:rPr lang="en-US" dirty="0"/>
              <a:t>                            raw value	1.34	1.36	1.35	1.45	-1.35</a:t>
            </a:r>
          </a:p>
          <a:p>
            <a:pPr marL="0" indent="0">
              <a:buNone/>
              <a:tabLst>
                <a:tab pos="4106863" algn="dec"/>
                <a:tab pos="5251450" algn="dec"/>
                <a:tab pos="6394450" algn="dec"/>
                <a:tab pos="7539038" algn="dec"/>
                <a:tab pos="8626475" algn="dec"/>
              </a:tabLst>
            </a:pPr>
            <a:r>
              <a:rPr lang="en-US" dirty="0"/>
              <a:t>Nearest even (default)	1.3	1.4	1.4	1.4	-1.4</a:t>
            </a:r>
          </a:p>
          <a:p>
            <a:pPr marL="0" indent="0">
              <a:buNone/>
              <a:tabLst>
                <a:tab pos="4106863" algn="dec"/>
                <a:tab pos="5251450" algn="dec"/>
                <a:tab pos="6394450" algn="dec"/>
                <a:tab pos="7539038" algn="dec"/>
                <a:tab pos="8626475" algn="dec"/>
              </a:tabLst>
            </a:pPr>
            <a:r>
              <a:rPr lang="en-US" dirty="0"/>
              <a:t>Toward zero	1.3	1.3	1.3	1.4	-1.3</a:t>
            </a:r>
          </a:p>
          <a:p>
            <a:pPr marL="0" indent="0">
              <a:buNone/>
              <a:tabLst>
                <a:tab pos="4106863" algn="dec"/>
                <a:tab pos="5251450" algn="dec"/>
                <a:tab pos="6394450" algn="dec"/>
                <a:tab pos="7539038" algn="dec"/>
                <a:tab pos="8626475" algn="dec"/>
              </a:tabLst>
            </a:pPr>
            <a:r>
              <a:rPr lang="en-US" dirty="0"/>
              <a:t>Up (toward +∞)	1.4	1.4	1.4	1.5	-1.3</a:t>
            </a:r>
          </a:p>
          <a:p>
            <a:pPr marL="0" indent="0">
              <a:buNone/>
              <a:tabLst>
                <a:tab pos="4106863" algn="dec"/>
                <a:tab pos="5251450" algn="dec"/>
                <a:tab pos="6394450" algn="dec"/>
                <a:tab pos="7539038" algn="dec"/>
                <a:tab pos="8626475" algn="dec"/>
              </a:tabLst>
            </a:pPr>
            <a:r>
              <a:rPr lang="en-US" dirty="0"/>
              <a:t>Down (toward -∞)	1.3	1.3	1.3	1.4	-1.4</a:t>
            </a:r>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88918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2" end="2"/>
                                            </p:txEl>
                                          </p:spTgt>
                                        </p:tgtEl>
                                        <p:attrNameLst>
                                          <p:attrName>style.visibility</p:attrName>
                                        </p:attrNameLst>
                                      </p:cBhvr>
                                      <p:to>
                                        <p:strVal val="visible"/>
                                      </p:to>
                                    </p:set>
                                    <p:animEffect transition="in" filter="dissolve">
                                      <p:cBhvr>
                                        <p:cTn id="10" dur="500"/>
                                        <p:tgtEl>
                                          <p:spTgt spid="8">
                                            <p:txEl>
                                              <p:pRg st="2" end="2"/>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animEffect transition="in" filter="dissolve">
                                      <p:cBhvr>
                                        <p:cTn id="13" dur="500"/>
                                        <p:tgtEl>
                                          <p:spTgt spid="8">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8">
                                            <p:txEl>
                                              <p:pRg st="7" end="7"/>
                                            </p:txEl>
                                          </p:spTgt>
                                        </p:tgtEl>
                                        <p:attrNameLst>
                                          <p:attrName>style.visibility</p:attrName>
                                        </p:attrNameLst>
                                      </p:cBhvr>
                                      <p:to>
                                        <p:strVal val="visible"/>
                                      </p:to>
                                    </p:set>
                                    <p:animEffect transition="in" filter="dissolve">
                                      <p:cBhvr>
                                        <p:cTn id="33"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a:t>
            </a:r>
          </a:p>
        </p:txBody>
      </p:sp>
      <p:sp>
        <p:nvSpPr>
          <p:cNvPr id="8" name="Content Placeholder 7">
            <a:extLst>
              <a:ext uri="{FF2B5EF4-FFF2-40B4-BE49-F238E27FC236}">
                <a16:creationId xmlns:a16="http://schemas.microsoft.com/office/drawing/2014/main" id="{CDFBD6A6-0F17-4443-A4AC-83F49BD5DCF9}"/>
              </a:ext>
            </a:extLst>
          </p:cNvPr>
          <p:cNvSpPr>
            <a:spLocks noGrp="1"/>
          </p:cNvSpPr>
          <p:nvPr>
            <p:ph idx="1"/>
          </p:nvPr>
        </p:nvSpPr>
        <p:spPr>
          <a:xfrm>
            <a:off x="838199" y="1825625"/>
            <a:ext cx="11199471" cy="4667250"/>
          </a:xfrm>
        </p:spPr>
        <p:txBody>
          <a:bodyPr/>
          <a:lstStyle/>
          <a:p>
            <a:r>
              <a:rPr lang="en-US" dirty="0"/>
              <a:t>Other modes have statistical biases</a:t>
            </a:r>
          </a:p>
          <a:p>
            <a:r>
              <a:rPr lang="en-US" dirty="0"/>
              <a:t>Only mode available without invoking assembly code</a:t>
            </a:r>
          </a:p>
          <a:p>
            <a:r>
              <a:rPr lang="en-US" dirty="0"/>
              <a:t>Round such that least significant digit is even</a:t>
            </a:r>
          </a:p>
          <a:p>
            <a:r>
              <a:rPr lang="en-US" dirty="0"/>
              <a:t>More decimal examples: round to two decimal places (nearest hundredth)</a:t>
            </a:r>
          </a:p>
          <a:p>
            <a:pPr marL="0" indent="0">
              <a:buNone/>
              <a:tabLst>
                <a:tab pos="903288" algn="dec"/>
                <a:tab pos="3190875" algn="dec"/>
                <a:tab pos="4106863" algn="l"/>
              </a:tabLst>
            </a:pPr>
            <a:r>
              <a:rPr lang="en-US" dirty="0"/>
              <a:t>	2.34</a:t>
            </a:r>
            <a:r>
              <a:rPr lang="en-US" dirty="0">
                <a:solidFill>
                  <a:srgbClr val="FF0000"/>
                </a:solidFill>
              </a:rPr>
              <a:t>51234</a:t>
            </a:r>
            <a:r>
              <a:rPr lang="en-US" dirty="0"/>
              <a:t>	2.35	more than halfway: round up</a:t>
            </a:r>
          </a:p>
          <a:p>
            <a:pPr marL="0" indent="0">
              <a:buNone/>
              <a:tabLst>
                <a:tab pos="903288" algn="dec"/>
                <a:tab pos="3190875" algn="dec"/>
                <a:tab pos="4106863" algn="l"/>
              </a:tabLst>
            </a:pPr>
            <a:r>
              <a:rPr lang="en-US" dirty="0"/>
              <a:t>	2.34</a:t>
            </a:r>
            <a:r>
              <a:rPr lang="en-US" dirty="0">
                <a:solidFill>
                  <a:srgbClr val="FF0000"/>
                </a:solidFill>
              </a:rPr>
              <a:t>43219</a:t>
            </a:r>
            <a:r>
              <a:rPr lang="en-US" dirty="0"/>
              <a:t>	2.34	less than halfway: round down</a:t>
            </a:r>
          </a:p>
          <a:p>
            <a:pPr marL="0" indent="0">
              <a:buNone/>
              <a:tabLst>
                <a:tab pos="903288" algn="dec"/>
                <a:tab pos="3190875" algn="dec"/>
                <a:tab pos="4106863" algn="l"/>
              </a:tabLst>
            </a:pPr>
            <a:r>
              <a:rPr lang="en-US" dirty="0"/>
              <a:t>	2.34</a:t>
            </a:r>
            <a:r>
              <a:rPr lang="en-US" dirty="0">
                <a:solidFill>
                  <a:srgbClr val="FF0000"/>
                </a:solidFill>
              </a:rPr>
              <a:t>50000</a:t>
            </a:r>
            <a:r>
              <a:rPr lang="en-US" dirty="0"/>
              <a:t>	2.34	halfway: round to nearest even (down)</a:t>
            </a:r>
          </a:p>
          <a:p>
            <a:pPr marL="0" indent="0">
              <a:buNone/>
              <a:tabLst>
                <a:tab pos="903288" algn="dec"/>
                <a:tab pos="3190875" algn="dec"/>
                <a:tab pos="4106863" algn="l"/>
              </a:tabLst>
            </a:pPr>
            <a:r>
              <a:rPr lang="en-US" dirty="0"/>
              <a:t>	2.35</a:t>
            </a:r>
            <a:r>
              <a:rPr lang="en-US" dirty="0">
                <a:solidFill>
                  <a:srgbClr val="FF0000"/>
                </a:solidFill>
              </a:rPr>
              <a:t>50000</a:t>
            </a:r>
            <a:r>
              <a:rPr lang="en-US" dirty="0"/>
              <a:t>	2.36	halfway: round to nearest even (up)</a:t>
            </a:r>
          </a:p>
          <a:p>
            <a:pPr marL="0" indent="0">
              <a:buNone/>
              <a:tabLst>
                <a:tab pos="903288" algn="dec"/>
                <a:tab pos="3190875" algn="dec"/>
                <a:tab pos="4106863" algn="l"/>
              </a:tabLst>
            </a:pPr>
            <a:r>
              <a:rPr lang="en-US" dirty="0"/>
              <a:t>	2.29</a:t>
            </a:r>
            <a:r>
              <a:rPr lang="en-US" dirty="0">
                <a:solidFill>
                  <a:srgbClr val="FF0000"/>
                </a:solidFill>
              </a:rPr>
              <a:t>50000</a:t>
            </a:r>
            <a:r>
              <a:rPr lang="en-US" dirty="0"/>
              <a:t>	2.30	halfway: round to nearest even (up)</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7897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 in Binary</a:t>
            </a:r>
          </a:p>
        </p:txBody>
      </p:sp>
      <p:sp>
        <p:nvSpPr>
          <p:cNvPr id="8" name="Content Placeholder 7">
            <a:extLst>
              <a:ext uri="{FF2B5EF4-FFF2-40B4-BE49-F238E27FC236}">
                <a16:creationId xmlns:a16="http://schemas.microsoft.com/office/drawing/2014/main" id="{2BD81827-0EA6-CE45-9B1F-D86134BFBE64}"/>
              </a:ext>
            </a:extLst>
          </p:cNvPr>
          <p:cNvSpPr>
            <a:spLocks noGrp="1"/>
          </p:cNvSpPr>
          <p:nvPr>
            <p:ph idx="1"/>
          </p:nvPr>
        </p:nvSpPr>
        <p:spPr>
          <a:xfrm>
            <a:off x="838200" y="1825625"/>
            <a:ext cx="10515600" cy="4667250"/>
          </a:xfrm>
        </p:spPr>
        <p:txBody>
          <a:bodyPr>
            <a:normAutofit/>
          </a:bodyPr>
          <a:lstStyle/>
          <a:p>
            <a:r>
              <a:rPr lang="en-US" dirty="0"/>
              <a:t>Recall: integers are even if and only if LSB is 0</a:t>
            </a:r>
          </a:p>
          <a:p>
            <a:endParaRPr lang="en-US" dirty="0"/>
          </a:p>
          <a:p>
            <a:r>
              <a:rPr lang="en-US" dirty="0"/>
              <a:t>Binary fractional numbers</a:t>
            </a:r>
          </a:p>
          <a:p>
            <a:pPr lvl="1"/>
            <a:r>
              <a:rPr lang="en-US" dirty="0"/>
              <a:t>“Even” </a:t>
            </a:r>
            <a:r>
              <a:rPr lang="en-US" dirty="0">
                <a:sym typeface="Wingdings" pitchFamily="2" charset="2"/>
              </a:rPr>
              <a:t> LSB is 0</a:t>
            </a:r>
          </a:p>
          <a:p>
            <a:pPr lvl="1"/>
            <a:r>
              <a:rPr lang="en-US" dirty="0">
                <a:sym typeface="Wingdings" pitchFamily="2" charset="2"/>
              </a:rPr>
              <a:t>“Less than halfway”  bit to right of LSB is 0</a:t>
            </a:r>
          </a:p>
          <a:p>
            <a:pPr lvl="1"/>
            <a:r>
              <a:rPr lang="en-US" dirty="0">
                <a:sym typeface="Wingdings" pitchFamily="2" charset="2"/>
              </a:rPr>
              <a:t>“Halfway”  bits to right of LSB are 1000…00</a:t>
            </a:r>
          </a:p>
          <a:p>
            <a:pPr lvl="1"/>
            <a:r>
              <a:rPr lang="en-US" dirty="0">
                <a:sym typeface="Wingdings" pitchFamily="2" charset="2"/>
              </a:rPr>
              <a:t>“More than halfway”  bit to right of LSB is 1; OR(remaining bits) = 1</a:t>
            </a:r>
            <a:br>
              <a:rPr lang="en-US" dirty="0">
                <a:sym typeface="Wingdings" pitchFamily="2" charset="2"/>
              </a:rPr>
            </a:br>
            <a:endParaRPr lang="en-US" dirty="0">
              <a:sym typeface="Wingdings" pitchFamily="2" charset="2"/>
            </a:endParaRPr>
          </a:p>
          <a:p>
            <a:r>
              <a:rPr lang="en-US" u="sng" dirty="0">
                <a:sym typeface="Wingdings" pitchFamily="2" charset="2"/>
              </a:rPr>
              <a:t>When halfway, round such that LSB is 0</a:t>
            </a:r>
            <a:endParaRPr lang="en-US" u="sng"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59264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dissolve">
                                      <p:cBhvr>
                                        <p:cTn id="30" dur="500"/>
                                        <p:tgtEl>
                                          <p:spTgt spid="8">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animEffect transition="in" filter="dissolve">
                                      <p:cBhvr>
                                        <p:cTn id="35"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Binary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r>
              <a:rPr lang="en-US" dirty="0"/>
              <a:t>Round to two binary places (nearest fourth)</a:t>
            </a:r>
          </a:p>
          <a:p>
            <a:pPr marL="0" indent="0">
              <a:buNone/>
              <a:tabLst>
                <a:tab pos="1131888" algn="ctr"/>
                <a:tab pos="2733675" algn="ctr"/>
                <a:tab pos="5251450" algn="ctr"/>
                <a:tab pos="7481888" algn="ctr"/>
                <a:tab pos="9140825" algn="ctr"/>
              </a:tabLst>
            </a:pPr>
            <a:r>
              <a:rPr lang="en-US" dirty="0"/>
              <a:t>	Raw	Raw		Rounded	Rounded</a:t>
            </a:r>
          </a:p>
          <a:p>
            <a:pPr marL="0" indent="0">
              <a:buNone/>
              <a:tabLst>
                <a:tab pos="1131888" algn="ctr"/>
                <a:tab pos="2733675" algn="ctr"/>
                <a:tab pos="5251450" algn="ctr"/>
                <a:tab pos="7481888" algn="ctr"/>
                <a:tab pos="9140825" algn="ctr"/>
              </a:tabLst>
            </a:pPr>
            <a:r>
              <a:rPr lang="en-US" dirty="0"/>
              <a:t>	Decimal	Binary	Action	Binary	Decimal</a:t>
            </a:r>
          </a:p>
          <a:p>
            <a:pPr marL="0" indent="0">
              <a:buNone/>
              <a:tabLst>
                <a:tab pos="560388" algn="l"/>
                <a:tab pos="2390775" algn="dec"/>
                <a:tab pos="5251450" algn="ctr"/>
                <a:tab pos="7310438" algn="dec"/>
                <a:tab pos="8569325" algn="l"/>
              </a:tabLst>
            </a:pPr>
            <a:r>
              <a:rPr lang="en-US" dirty="0"/>
              <a:t>	1 11/32	1.01</a:t>
            </a:r>
            <a:r>
              <a:rPr lang="en-US" dirty="0">
                <a:solidFill>
                  <a:srgbClr val="FF0000"/>
                </a:solidFill>
              </a:rPr>
              <a:t>011</a:t>
            </a:r>
            <a:r>
              <a:rPr lang="en-US" baseline="-25000" dirty="0"/>
              <a:t>2</a:t>
            </a:r>
            <a:r>
              <a:rPr lang="en-US" dirty="0"/>
              <a:t>	&lt; ½way, round down	1.01</a:t>
            </a:r>
            <a:r>
              <a:rPr lang="en-US" baseline="-25000" dirty="0"/>
              <a:t>2</a:t>
            </a:r>
            <a:r>
              <a:rPr lang="en-US" dirty="0"/>
              <a:t>	1 1/4</a:t>
            </a:r>
          </a:p>
          <a:p>
            <a:pPr marL="0" indent="0">
              <a:buNone/>
              <a:tabLst>
                <a:tab pos="560388" algn="l"/>
                <a:tab pos="2390775" algn="dec"/>
                <a:tab pos="5251450" algn="ctr"/>
                <a:tab pos="7310438" algn="dec"/>
                <a:tab pos="8569325" algn="l"/>
              </a:tabLst>
            </a:pPr>
            <a:r>
              <a:rPr lang="en-US" dirty="0"/>
              <a:t>	1 22/32	1.10</a:t>
            </a:r>
            <a:r>
              <a:rPr lang="en-US" dirty="0">
                <a:solidFill>
                  <a:srgbClr val="FF0000"/>
                </a:solidFill>
              </a:rPr>
              <a:t>110</a:t>
            </a:r>
            <a:r>
              <a:rPr lang="en-US" baseline="-25000" dirty="0"/>
              <a:t>2</a:t>
            </a:r>
            <a:r>
              <a:rPr lang="en-US" dirty="0"/>
              <a:t>	 &gt; ½way, round up	1.11</a:t>
            </a:r>
            <a:r>
              <a:rPr lang="en-US" baseline="-25000" dirty="0"/>
              <a:t>2</a:t>
            </a:r>
            <a:r>
              <a:rPr lang="en-US" dirty="0"/>
              <a:t>	1 3/4</a:t>
            </a:r>
          </a:p>
          <a:p>
            <a:pPr marL="0" indent="0">
              <a:buNone/>
              <a:tabLst>
                <a:tab pos="560388" algn="l"/>
                <a:tab pos="2390775" algn="dec"/>
                <a:tab pos="5251450" algn="ctr"/>
                <a:tab pos="7310438" algn="dec"/>
                <a:tab pos="8569325" algn="l"/>
              </a:tabLst>
            </a:pPr>
            <a:r>
              <a:rPr lang="en-US" dirty="0"/>
              <a:t>	1 13/32	1.01</a:t>
            </a:r>
            <a:r>
              <a:rPr lang="en-US" dirty="0">
                <a:solidFill>
                  <a:srgbClr val="FF0000"/>
                </a:solidFill>
              </a:rPr>
              <a:t>101</a:t>
            </a:r>
            <a:r>
              <a:rPr lang="en-US" baseline="-25000" dirty="0"/>
              <a:t>2</a:t>
            </a:r>
            <a:r>
              <a:rPr lang="en-US" dirty="0"/>
              <a:t>	 &gt;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5294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3" end="3"/>
                                            </p:txEl>
                                          </p:spTgt>
                                        </p:tgtEl>
                                        <p:attrNameLst>
                                          <p:attrName>style.visibility</p:attrName>
                                        </p:attrNameLst>
                                      </p:cBhvr>
                                      <p:to>
                                        <p:strVal val="visible"/>
                                      </p:to>
                                    </p:set>
                                    <p:animEffect transition="in" filter="dissolve">
                                      <p:cBhvr>
                                        <p:cTn id="20" dur="500"/>
                                        <p:tgtEl>
                                          <p:spTgt spid="8">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dissolve">
                                      <p:cBhvr>
                                        <p:cTn id="25" dur="500"/>
                                        <p:tgtEl>
                                          <p:spTgt spid="8">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5" end="5"/>
                                            </p:txEl>
                                          </p:spTgt>
                                        </p:tgtEl>
                                        <p:attrNameLst>
                                          <p:attrName>style.visibility</p:attrName>
                                        </p:attrNameLst>
                                      </p:cBhvr>
                                      <p:to>
                                        <p:strVal val="visible"/>
                                      </p:to>
                                    </p:set>
                                    <p:animEffect transition="in" filter="dissolve">
                                      <p:cBhvr>
                                        <p:cTn id="30" dur="500"/>
                                        <p:tgtEl>
                                          <p:spTgt spid="8">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animEffect transition="in" filter="dissolve">
                                      <p:cBhvr>
                                        <p:cTn id="35" dur="500"/>
                                        <p:tgtEl>
                                          <p:spTgt spid="8">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8">
                                            <p:txEl>
                                              <p:pRg st="7" end="7"/>
                                            </p:txEl>
                                          </p:spTgt>
                                        </p:tgtEl>
                                        <p:attrNameLst>
                                          <p:attrName>style.visibility</p:attrName>
                                        </p:attrNameLst>
                                      </p:cBhvr>
                                      <p:to>
                                        <p:strVal val="visible"/>
                                      </p:to>
                                    </p:set>
                                    <p:animEffect transition="in" filter="dissolve">
                                      <p:cBhvr>
                                        <p:cTn id="40" dur="500"/>
                                        <p:tgtEl>
                                          <p:spTgt spid="8">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8">
                                            <p:txEl>
                                              <p:pRg st="8" end="8"/>
                                            </p:txEl>
                                          </p:spTgt>
                                        </p:tgtEl>
                                        <p:attrNameLst>
                                          <p:attrName>style.visibility</p:attrName>
                                        </p:attrNameLst>
                                      </p:cBhvr>
                                      <p:to>
                                        <p:strVal val="visible"/>
                                      </p:to>
                                    </p:set>
                                    <p:animEffect transition="in" filter="dissolve">
                                      <p:cBhvr>
                                        <p:cTn id="45"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 closer look at “halfway”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pPr>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lvl="1">
              <a:tabLst>
                <a:tab pos="560388" algn="l"/>
                <a:tab pos="2390775" algn="dec"/>
                <a:tab pos="5251450" algn="ctr"/>
                <a:tab pos="7310438" algn="dec"/>
                <a:tab pos="8569325" algn="l"/>
              </a:tabLst>
            </a:pPr>
            <a:r>
              <a:rPr lang="en-US" dirty="0"/>
              <a:t>1⅝ is halfway between 1½ and 1¾</a:t>
            </a:r>
          </a:p>
          <a:p>
            <a:pPr lvl="1">
              <a:tabLst>
                <a:tab pos="560388" algn="l"/>
                <a:tab pos="2390775" algn="dec"/>
                <a:tab pos="5251450" algn="ctr"/>
                <a:tab pos="7310438" algn="dec"/>
                <a:tab pos="8569325" algn="l"/>
              </a:tabLst>
            </a:pPr>
            <a:r>
              <a:rPr lang="en-US" dirty="0"/>
              <a:t>Round </a:t>
            </a:r>
            <a:r>
              <a:rPr lang="en-US" i="1" dirty="0"/>
              <a:t>down</a:t>
            </a:r>
            <a:r>
              <a:rPr lang="en-US" dirty="0"/>
              <a:t> to 1½, to make LSB 0 – subtract 0.001</a:t>
            </a:r>
            <a:r>
              <a:rPr lang="en-US" baseline="-25000" dirty="0"/>
              <a:t>2</a:t>
            </a:r>
            <a:endParaRPr lang="en-US" dirty="0"/>
          </a:p>
          <a:p>
            <a:pPr>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lvl="1">
              <a:tabLst>
                <a:tab pos="560388" algn="l"/>
                <a:tab pos="2390775" algn="dec"/>
                <a:tab pos="5251450" algn="ctr"/>
                <a:tab pos="7310438" algn="dec"/>
                <a:tab pos="8569325" algn="l"/>
              </a:tabLst>
            </a:pPr>
            <a:r>
              <a:rPr lang="en-US" dirty="0"/>
              <a:t>1⅜ is halfway between 1¼ and 1½</a:t>
            </a:r>
          </a:p>
          <a:p>
            <a:pPr lvl="1">
              <a:tabLst>
                <a:tab pos="560388" algn="l"/>
                <a:tab pos="2390775" algn="dec"/>
                <a:tab pos="5251450" algn="ctr"/>
                <a:tab pos="7310438" algn="dec"/>
                <a:tab pos="8569325" algn="l"/>
              </a:tabLst>
            </a:pPr>
            <a:r>
              <a:rPr lang="en-US" dirty="0"/>
              <a:t>Round </a:t>
            </a:r>
            <a:r>
              <a:rPr lang="en-US" i="1" dirty="0"/>
              <a:t>up</a:t>
            </a:r>
            <a:r>
              <a:rPr lang="en-US" dirty="0"/>
              <a:t> to 1½, to make LSB 0 – add 0.001</a:t>
            </a:r>
            <a:r>
              <a:rPr lang="en-US" baseline="-25000" dirty="0"/>
              <a:t>2</a:t>
            </a:r>
            <a:endParaRPr lang="en-US" dirty="0"/>
          </a:p>
          <a:p>
            <a:pPr>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lvl="1">
              <a:tabLst>
                <a:tab pos="560388" algn="l"/>
                <a:tab pos="2390775" algn="dec"/>
                <a:tab pos="5251450" algn="ctr"/>
                <a:tab pos="7310438" algn="dec"/>
                <a:tab pos="8569325" algn="l"/>
              </a:tabLst>
            </a:pPr>
            <a:r>
              <a:rPr lang="en-US" dirty="0"/>
              <a:t>1⅞ is halfway between 1¾ and 2</a:t>
            </a:r>
          </a:p>
          <a:p>
            <a:pPr lvl="1">
              <a:tabLst>
                <a:tab pos="560388" algn="l"/>
                <a:tab pos="2390775" algn="dec"/>
                <a:tab pos="5251450" algn="ctr"/>
                <a:tab pos="7310438" algn="dec"/>
                <a:tab pos="8569325" algn="l"/>
              </a:tabLst>
            </a:pPr>
            <a:r>
              <a:rPr lang="en-US" dirty="0"/>
              <a:t>Round </a:t>
            </a:r>
            <a:r>
              <a:rPr lang="en-US" i="1" dirty="0"/>
              <a:t>up</a:t>
            </a:r>
            <a:r>
              <a:rPr lang="en-US" dirty="0"/>
              <a:t> to 2, to make LSB 0 – add 0.001</a:t>
            </a:r>
            <a:r>
              <a:rPr lang="en-US" baseline="-25000" dirty="0"/>
              <a:t>2</a:t>
            </a:r>
            <a:endParaRPr lang="en-US" dirty="0"/>
          </a:p>
          <a:p>
            <a:pPr lvl="1">
              <a:tabLst>
                <a:tab pos="560388" algn="l"/>
                <a:tab pos="2390775" algn="dec"/>
                <a:tab pos="5251450" algn="ctr"/>
                <a:tab pos="7310438" algn="dec"/>
                <a:tab pos="8569325" algn="l"/>
              </a:tabLst>
            </a:pPr>
            <a:r>
              <a:rPr lang="en-US" dirty="0"/>
              <a:t>Requires re-normalization</a:t>
            </a:r>
          </a:p>
          <a:p>
            <a:pPr lvl="2">
              <a:tabLst>
                <a:tab pos="560388" algn="l"/>
                <a:tab pos="2390775" algn="dec"/>
                <a:tab pos="5251450" algn="ctr"/>
                <a:tab pos="7310438" algn="dec"/>
                <a:tab pos="8569325" algn="l"/>
              </a:tabLst>
            </a:pPr>
            <a:r>
              <a:rPr lang="en-US" dirty="0"/>
              <a:t>Truncate LSB, increase exponent by 1</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530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dissolve">
                                      <p:cBhvr>
                                        <p:cTn id="21" dur="500"/>
                                        <p:tgtEl>
                                          <p:spTgt spid="8">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dissolve">
                                      <p:cBhvr>
                                        <p:cTn id="24" dur="500"/>
                                        <p:tgtEl>
                                          <p:spTgt spid="8">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dissolve">
                                      <p:cBhvr>
                                        <p:cTn id="29" dur="500"/>
                                        <p:tgtEl>
                                          <p:spTgt spid="8">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dissolve">
                                      <p:cBhvr>
                                        <p:cTn id="32" dur="500"/>
                                        <p:tgtEl>
                                          <p:spTgt spid="8">
                                            <p:txEl>
                                              <p:pRg st="7" end="7"/>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dissolve">
                                      <p:cBhvr>
                                        <p:cTn id="35" dur="500"/>
                                        <p:tgtEl>
                                          <p:spTgt spid="8">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dissolve">
                                      <p:cBhvr>
                                        <p:cTn id="38" dur="500"/>
                                        <p:tgtEl>
                                          <p:spTgt spid="8">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8">
                                            <p:txEl>
                                              <p:pRg st="10" end="10"/>
                                            </p:txEl>
                                          </p:spTgt>
                                        </p:tgtEl>
                                        <p:attrNameLst>
                                          <p:attrName>style.visibility</p:attrName>
                                        </p:attrNameLst>
                                      </p:cBhvr>
                                      <p:to>
                                        <p:strVal val="visible"/>
                                      </p:to>
                                    </p:set>
                                    <p:animEffect transition="in" filter="dissolve">
                                      <p:cBhvr>
                                        <p:cTn id="4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Arithmetic</a:t>
            </a:r>
          </a:p>
        </p:txBody>
      </p:sp>
    </p:spTree>
    <p:extLst>
      <p:ext uri="{BB962C8B-B14F-4D97-AF65-F5344CB8AC3E}">
        <p14:creationId xmlns:p14="http://schemas.microsoft.com/office/powerpoint/2010/main" val="15394318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err="1"/>
              <a:t>Mulitplication</a:t>
            </a:r>
            <a:endParaRPr lang="en-US" dirty="0"/>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product</a:t>
            </a:r>
          </a:p>
          <a:p>
            <a:pPr lvl="1"/>
            <a:r>
              <a:rPr lang="en-US" dirty="0"/>
              <a:t>Add exponents</a:t>
            </a:r>
          </a:p>
          <a:p>
            <a:pPr lvl="1"/>
            <a:r>
              <a:rPr lang="en-US" dirty="0"/>
              <a:t>Multiply significands</a:t>
            </a:r>
          </a:p>
          <a:p>
            <a:pPr lvl="1"/>
            <a:r>
              <a:rPr lang="en-US" dirty="0"/>
              <a:t>XOR sign bits</a:t>
            </a:r>
          </a:p>
          <a:p>
            <a:endParaRPr lang="en-US" dirty="0"/>
          </a:p>
          <a:p>
            <a:r>
              <a:rPr lang="en-US" dirty="0"/>
              <a:t>Renormalize</a:t>
            </a:r>
          </a:p>
          <a:p>
            <a:pPr lvl="1"/>
            <a:r>
              <a:rPr lang="en-US" dirty="0"/>
              <a:t>If </a:t>
            </a:r>
            <a:r>
              <a:rPr lang="en-US" i="1" dirty="0"/>
              <a:t>m</a:t>
            </a:r>
            <a:r>
              <a:rPr lang="en-US" dirty="0"/>
              <a:t> &gt; 1, logical-right-shift </a:t>
            </a:r>
            <a:r>
              <a:rPr lang="en-US" i="1" dirty="0"/>
              <a:t>m</a:t>
            </a:r>
            <a:r>
              <a:rPr lang="en-US" dirty="0"/>
              <a:t> and increase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0 x ∞ = </a:t>
            </a:r>
            <a:r>
              <a:rPr lang="en-US" dirty="0" err="1"/>
              <a:t>NaN</a:t>
            </a:r>
            <a:endParaRPr lang="en-US" dirty="0"/>
          </a:p>
          <a:p>
            <a:pPr lvl="1"/>
            <a:r>
              <a:rPr lang="en-US" dirty="0" err="1"/>
              <a:t>NaN</a:t>
            </a:r>
            <a:r>
              <a:rPr lang="en-US" dirty="0"/>
              <a:t> x </a:t>
            </a:r>
            <a:r>
              <a:rPr lang="en-US" i="1" dirty="0"/>
              <a:t>anything</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3"/>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4"/>
          <a:stretch>
            <a:fillRect/>
          </a:stretch>
        </p:blipFill>
        <p:spPr>
          <a:xfrm>
            <a:off x="6080125" y="1724840"/>
            <a:ext cx="5257800" cy="799730"/>
          </a:xfrm>
          <a:prstGeom prst="rect">
            <a:avLst/>
          </a:prstGeom>
        </p:spPr>
      </p:pic>
      <p:pic>
        <p:nvPicPr>
          <p:cNvPr id="18" name="Picture 17">
            <a:extLst>
              <a:ext uri="{FF2B5EF4-FFF2-40B4-BE49-F238E27FC236}">
                <a16:creationId xmlns:a16="http://schemas.microsoft.com/office/drawing/2014/main" id="{6A4FCE67-6271-CE49-B129-B6583D974B15}"/>
              </a:ext>
            </a:extLst>
          </p:cNvPr>
          <p:cNvPicPr>
            <a:picLocks noChangeAspect="1"/>
          </p:cNvPicPr>
          <p:nvPr/>
        </p:nvPicPr>
        <p:blipFill>
          <a:blip r:embed="rId5"/>
          <a:stretch>
            <a:fillRect/>
          </a:stretch>
        </p:blipFill>
        <p:spPr>
          <a:xfrm>
            <a:off x="4317357" y="5458004"/>
            <a:ext cx="7299968" cy="853895"/>
          </a:xfrm>
          <a:prstGeom prst="rect">
            <a:avLst/>
          </a:prstGeom>
        </p:spPr>
      </p:pic>
    </p:spTree>
    <p:extLst>
      <p:ext uri="{BB962C8B-B14F-4D97-AF65-F5344CB8AC3E}">
        <p14:creationId xmlns:p14="http://schemas.microsoft.com/office/powerpoint/2010/main" val="3236198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559FC6-1E36-4A42-B3AB-72B57ACB6B71}"/>
              </a:ext>
            </a:extLst>
          </p:cNvPr>
          <p:cNvPicPr>
            <a:picLocks noChangeAspect="1"/>
          </p:cNvPicPr>
          <p:nvPr/>
        </p:nvPicPr>
        <p:blipFill>
          <a:blip r:embed="rId3"/>
          <a:stretch>
            <a:fillRect/>
          </a:stretch>
        </p:blipFill>
        <p:spPr>
          <a:xfrm>
            <a:off x="4138245" y="5441157"/>
            <a:ext cx="7479079" cy="1092450"/>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Division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quotient</a:t>
            </a:r>
          </a:p>
          <a:p>
            <a:pPr lvl="1"/>
            <a:r>
              <a:rPr lang="en-US" dirty="0"/>
              <a:t>Subtract exponents</a:t>
            </a:r>
          </a:p>
          <a:p>
            <a:pPr lvl="1"/>
            <a:r>
              <a:rPr lang="en-US" dirty="0"/>
              <a:t>Divide significands</a:t>
            </a:r>
          </a:p>
          <a:p>
            <a:pPr lvl="1"/>
            <a:r>
              <a:rPr lang="en-US" dirty="0"/>
              <a:t>XOR sign bits</a:t>
            </a:r>
          </a:p>
          <a:p>
            <a:endParaRPr lang="en-US" dirty="0"/>
          </a:p>
          <a:p>
            <a:r>
              <a:rPr lang="en-US" dirty="0"/>
              <a:t>Renormalize</a:t>
            </a:r>
          </a:p>
          <a:p>
            <a:pPr lvl="1"/>
            <a:r>
              <a:rPr lang="en-US" dirty="0"/>
              <a:t>If 0 &lt; </a:t>
            </a:r>
            <a:r>
              <a:rPr lang="en-US" i="1" dirty="0"/>
              <a:t>m</a:t>
            </a:r>
            <a:r>
              <a:rPr lang="en-US" dirty="0"/>
              <a:t> &lt; 1, left-shift </a:t>
            </a:r>
            <a:r>
              <a:rPr lang="en-US" i="1" dirty="0"/>
              <a:t>m</a:t>
            </a:r>
            <a:r>
              <a:rPr lang="en-US" dirty="0"/>
              <a:t> and decrease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 ÷ ∞ = </a:t>
            </a:r>
            <a:r>
              <a:rPr lang="en-US" dirty="0" err="1"/>
              <a:t>NaN</a:t>
            </a:r>
            <a:endParaRPr lang="en-US" dirty="0"/>
          </a:p>
          <a:p>
            <a:pPr lvl="1"/>
            <a:r>
              <a:rPr lang="en-US" dirty="0"/>
              <a:t>0 ÷ 0 = </a:t>
            </a:r>
            <a:r>
              <a:rPr lang="en-US" dirty="0" err="1"/>
              <a:t>NaN</a:t>
            </a:r>
            <a:endParaRPr lang="en-US" dirty="0"/>
          </a:p>
          <a:p>
            <a:pPr lvl="1"/>
            <a:r>
              <a:rPr lang="en-US" dirty="0" err="1"/>
              <a:t>NaN</a:t>
            </a:r>
            <a:r>
              <a:rPr lang="en-US" dirty="0"/>
              <a:t> ÷ </a:t>
            </a:r>
            <a:r>
              <a:rPr lang="en-US" i="1" dirty="0"/>
              <a:t>anything</a:t>
            </a:r>
            <a:r>
              <a:rPr lang="en-US" dirty="0"/>
              <a:t> = </a:t>
            </a:r>
            <a:r>
              <a:rPr lang="en-US" dirty="0" err="1"/>
              <a:t>NaN</a:t>
            </a:r>
            <a:endParaRPr lang="en-US" dirty="0"/>
          </a:p>
          <a:p>
            <a:pPr lvl="1"/>
            <a:r>
              <a:rPr lang="en-US" i="1" dirty="0"/>
              <a:t>anything</a:t>
            </a:r>
            <a:r>
              <a:rPr lang="en-US" dirty="0"/>
              <a:t> ÷ </a:t>
            </a:r>
            <a:r>
              <a:rPr lang="en-US" dirty="0" err="1"/>
              <a:t>NaN</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2456618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A7F6FD5-84F3-8B4E-852C-632948D31432}"/>
              </a:ext>
            </a:extLst>
          </p:cNvPr>
          <p:cNvPicPr>
            <a:picLocks noChangeAspect="1"/>
          </p:cNvPicPr>
          <p:nvPr/>
        </p:nvPicPr>
        <p:blipFill>
          <a:blip r:embed="rId3"/>
          <a:stretch>
            <a:fillRect/>
          </a:stretch>
        </p:blipFill>
        <p:spPr>
          <a:xfrm>
            <a:off x="3868615" y="5411158"/>
            <a:ext cx="7748710" cy="888054"/>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Addition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idx="1"/>
          </p:nvPr>
        </p:nvSpPr>
        <p:spPr/>
        <p:txBody>
          <a:bodyPr/>
          <a:lstStyle/>
          <a:p>
            <a:r>
              <a:rPr lang="en-US" dirty="0"/>
              <a:t>Align binary points</a:t>
            </a:r>
          </a:p>
          <a:p>
            <a:pPr lvl="1"/>
            <a:r>
              <a:rPr lang="en-US" dirty="0"/>
              <a:t>Assume </a:t>
            </a:r>
            <a:r>
              <a:rPr lang="en-US" i="1" dirty="0"/>
              <a:t>E</a:t>
            </a:r>
            <a:r>
              <a:rPr lang="en-US" baseline="-25000" dirty="0"/>
              <a:t>1</a:t>
            </a:r>
            <a:r>
              <a:rPr lang="en-US" dirty="0"/>
              <a:t> ≥ </a:t>
            </a:r>
            <a:r>
              <a:rPr lang="en-US" i="1" dirty="0"/>
              <a:t>E</a:t>
            </a:r>
            <a:r>
              <a:rPr lang="en-US" baseline="-25000" dirty="0"/>
              <a:t>2</a:t>
            </a:r>
            <a:endParaRPr lang="en-US" dirty="0"/>
          </a:p>
          <a:p>
            <a:pPr lvl="1"/>
            <a:r>
              <a:rPr lang="en-US" dirty="0"/>
              <a:t>Logical right-shift </a:t>
            </a:r>
            <a:r>
              <a:rPr lang="en-US" i="1" dirty="0"/>
              <a:t>m</a:t>
            </a:r>
            <a:r>
              <a:rPr lang="en-US" baseline="-25000" dirty="0"/>
              <a:t>2</a:t>
            </a:r>
            <a:r>
              <a:rPr lang="en-US" dirty="0"/>
              <a:t> by </a:t>
            </a:r>
            <a:r>
              <a:rPr lang="en-US" i="1" dirty="0"/>
              <a:t>E</a:t>
            </a:r>
            <a:r>
              <a:rPr lang="en-US" baseline="-25000" dirty="0"/>
              <a:t>1</a:t>
            </a:r>
            <a:r>
              <a:rPr lang="en-US" dirty="0"/>
              <a:t> ≥ </a:t>
            </a:r>
            <a:r>
              <a:rPr lang="en-US" i="1" dirty="0"/>
              <a:t>E</a:t>
            </a:r>
            <a:r>
              <a:rPr lang="en-US" baseline="-25000" dirty="0"/>
              <a:t>2</a:t>
            </a:r>
            <a:endParaRPr lang="en-US" dirty="0"/>
          </a:p>
          <a:p>
            <a:endParaRPr lang="en-US" dirty="0"/>
          </a:p>
          <a:p>
            <a:r>
              <a:rPr lang="en-US" dirty="0"/>
              <a:t>Compute exact sum</a:t>
            </a:r>
          </a:p>
          <a:p>
            <a:pPr lvl="1"/>
            <a:r>
              <a:rPr lang="en-US" dirty="0"/>
              <a:t>Add (subtract) modified significands</a:t>
            </a:r>
          </a:p>
          <a:p>
            <a:pPr lvl="1"/>
            <a:r>
              <a:rPr lang="en-US" dirty="0"/>
              <a:t>Exponent is </a:t>
            </a:r>
            <a:r>
              <a:rPr lang="en-US" i="1" dirty="0"/>
              <a:t>exponent</a:t>
            </a:r>
            <a:r>
              <a:rPr lang="en-US" baseline="-25000" dirty="0"/>
              <a:t>1</a:t>
            </a:r>
            <a:endParaRPr lang="en-US" dirty="0"/>
          </a:p>
          <a:p>
            <a:endParaRPr lang="en-US" dirty="0"/>
          </a:p>
          <a:p>
            <a:r>
              <a:rPr lang="en-US" dirty="0"/>
              <a:t>Renormalize</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429341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4140200" y="1677988"/>
            <a:ext cx="3911600" cy="137160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455920"/>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4676531"/>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35" name="Rectangle 34">
            <a:extLst>
              <a:ext uri="{FF2B5EF4-FFF2-40B4-BE49-F238E27FC236}">
                <a16:creationId xmlns:a16="http://schemas.microsoft.com/office/drawing/2014/main" id="{4C9AA91B-3953-6E41-AE3D-FC430F718A46}"/>
              </a:ext>
            </a:extLst>
          </p:cNvPr>
          <p:cNvSpPr/>
          <p:nvPr/>
        </p:nvSpPr>
        <p:spPr>
          <a:xfrm>
            <a:off x="7822050" y="531836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8" name="Rounded Rectangular Callout 37">
            <a:extLst>
              <a:ext uri="{FF2B5EF4-FFF2-40B4-BE49-F238E27FC236}">
                <a16:creationId xmlns:a16="http://schemas.microsoft.com/office/drawing/2014/main" id="{567DFBE5-A8B7-F446-BFDE-D52F7C9E141B}"/>
              </a:ext>
            </a:extLst>
          </p:cNvPr>
          <p:cNvSpPr/>
          <p:nvPr/>
        </p:nvSpPr>
        <p:spPr>
          <a:xfrm>
            <a:off x="5322188" y="6070294"/>
            <a:ext cx="1538689" cy="286056"/>
          </a:xfrm>
          <a:prstGeom prst="wedgeRoundRectCallout">
            <a:avLst>
              <a:gd name="adj1" fmla="val -14389"/>
              <a:gd name="adj2" fmla="val -28026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Binary point</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227267"/>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214123"/>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74083" y="3734314"/>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3740660"/>
            <a:ext cx="1826206" cy="369332"/>
          </a:xfrm>
          <a:prstGeom prst="rect">
            <a:avLst/>
          </a:prstGeom>
          <a:noFill/>
        </p:spPr>
        <p:txBody>
          <a:bodyPr wrap="none" rtlCol="0">
            <a:spAutoFit/>
          </a:bodyPr>
          <a:lstStyle/>
          <a:p>
            <a:pPr algn="ctr"/>
            <a:r>
              <a:rPr lang="en-US" dirty="0"/>
              <a:t>fractional portion</a:t>
            </a:r>
          </a:p>
        </p:txBody>
      </p:sp>
      <p:sp>
        <p:nvSpPr>
          <p:cNvPr id="43" name="Oval 42">
            <a:extLst>
              <a:ext uri="{FF2B5EF4-FFF2-40B4-BE49-F238E27FC236}">
                <a16:creationId xmlns:a16="http://schemas.microsoft.com/office/drawing/2014/main" id="{F4051F7D-8A51-884C-BFF8-B18D211B03F0}"/>
              </a:ext>
            </a:extLst>
          </p:cNvPr>
          <p:cNvSpPr/>
          <p:nvPr/>
        </p:nvSpPr>
        <p:spPr>
          <a:xfrm>
            <a:off x="5777574" y="5182116"/>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Tree>
    <p:extLst>
      <p:ext uri="{BB962C8B-B14F-4D97-AF65-F5344CB8AC3E}">
        <p14:creationId xmlns:p14="http://schemas.microsoft.com/office/powerpoint/2010/main" val="188648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right)">
                                      <p:cBhvr>
                                        <p:cTn id="12" dur="500"/>
                                        <p:tgtEl>
                                          <p:spTgt spid="39"/>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right)">
                                      <p:cBhvr>
                                        <p:cTn id="15" dur="5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wipe(left)">
                                      <p:cBhvr>
                                        <p:cTn id="20" dur="500"/>
                                        <p:tgtEl>
                                          <p:spTgt spid="42"/>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p:bldP spid="4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Subtraction</a:t>
            </a:r>
          </a:p>
        </p:txBody>
      </p:sp>
      <p:pic>
        <p:nvPicPr>
          <p:cNvPr id="2" name="Content Placeholder 1">
            <a:extLst>
              <a:ext uri="{FF2B5EF4-FFF2-40B4-BE49-F238E27FC236}">
                <a16:creationId xmlns:a16="http://schemas.microsoft.com/office/drawing/2014/main" id="{56D21C8F-0B61-7A4C-B2BA-3FF4E5FDD662}"/>
              </a:ext>
            </a:extLst>
          </p:cNvPr>
          <p:cNvPicPr>
            <a:picLocks noGrp="1" noChangeAspect="1"/>
          </p:cNvPicPr>
          <p:nvPr>
            <p:ph idx="1"/>
          </p:nvPr>
        </p:nvPicPr>
        <p:blipFill>
          <a:blip r:embed="rId3"/>
          <a:stretch>
            <a:fillRect/>
          </a:stretch>
        </p:blipFill>
        <p:spPr>
          <a:xfrm>
            <a:off x="838200" y="3408309"/>
            <a:ext cx="10515600" cy="1185969"/>
          </a:xfrm>
          <a:prstGeom prst="rect">
            <a:avLst/>
          </a:prstGeom>
        </p:spPr>
      </p:pic>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1390722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Examples</a:t>
            </a:r>
          </a:p>
        </p:txBody>
      </p:sp>
      <p:sp>
        <p:nvSpPr>
          <p:cNvPr id="8" name="Content Placeholder 7">
            <a:extLst>
              <a:ext uri="{FF2B5EF4-FFF2-40B4-BE49-F238E27FC236}">
                <a16:creationId xmlns:a16="http://schemas.microsoft.com/office/drawing/2014/main" id="{EA0B46D5-2EFB-3F45-BBD7-BCF24E5A9E0C}"/>
              </a:ext>
            </a:extLst>
          </p:cNvPr>
          <p:cNvSpPr>
            <a:spLocks noGrp="1"/>
          </p:cNvSpPr>
          <p:nvPr>
            <p:ph sz="half" idx="1"/>
          </p:nvPr>
        </p:nvSpPr>
        <p:spPr/>
        <p:txBody>
          <a:bodyPr>
            <a:normAutofit/>
          </a:bodyPr>
          <a:lstStyle/>
          <a:p>
            <a:pPr>
              <a:tabLst>
                <a:tab pos="3314700" algn="ctr"/>
              </a:tabLst>
            </a:pPr>
            <a:r>
              <a:rPr lang="en-US" dirty="0"/>
              <a:t>Integers are special-case of fixed-point values</a:t>
            </a:r>
          </a:p>
          <a:p>
            <a:pPr>
              <a:tabLst>
                <a:tab pos="3314700" algn="ctr"/>
              </a:tabLst>
            </a:pPr>
            <a:r>
              <a:rPr lang="en-US" dirty="0"/>
              <a:t>Divide by 2 by shifting right</a:t>
            </a:r>
          </a:p>
          <a:p>
            <a:pPr>
              <a:tabLst>
                <a:tab pos="3314700" algn="ctr"/>
              </a:tabLst>
            </a:pPr>
            <a:r>
              <a:rPr lang="en-US" dirty="0"/>
              <a:t>Multiply by 2 by shifting left</a:t>
            </a:r>
          </a:p>
          <a:p>
            <a:pPr>
              <a:tabLst>
                <a:tab pos="3314700" algn="ctr"/>
              </a:tabLst>
            </a:pPr>
            <a:r>
              <a:rPr lang="en-US" dirty="0"/>
              <a:t>0.0000…1</a:t>
            </a:r>
            <a:r>
              <a:rPr lang="en-US" baseline="-25000" dirty="0"/>
              <a:t>2</a:t>
            </a:r>
            <a:r>
              <a:rPr lang="en-US" dirty="0"/>
              <a:t> = </a:t>
            </a:r>
            <a:r>
              <a:rPr lang="el-GR" dirty="0"/>
              <a:t>ε</a:t>
            </a:r>
            <a:r>
              <a:rPr lang="en-US" dirty="0"/>
              <a:t> is least value greater than 0.0</a:t>
            </a:r>
          </a:p>
          <a:p>
            <a:pPr>
              <a:tabLst>
                <a:tab pos="3314700" algn="ctr"/>
              </a:tabLst>
            </a:pPr>
            <a:r>
              <a:rPr lang="en-US" dirty="0"/>
              <a:t>0.11111…</a:t>
            </a:r>
            <a:r>
              <a:rPr lang="en-US" baseline="-25000" dirty="0"/>
              <a:t>2</a:t>
            </a:r>
            <a:r>
              <a:rPr lang="en-US" dirty="0"/>
              <a:t> = 1-</a:t>
            </a:r>
            <a:r>
              <a:rPr lang="el-GR" dirty="0"/>
              <a:t>ε</a:t>
            </a:r>
            <a:r>
              <a:rPr lang="en-US" dirty="0"/>
              <a:t> is greatest value less than 1.0</a:t>
            </a:r>
            <a:endParaRPr lang="en-US" baseline="-25000" dirty="0"/>
          </a:p>
        </p:txBody>
      </p:sp>
      <p:sp>
        <p:nvSpPr>
          <p:cNvPr id="10" name="Content Placeholder 9">
            <a:extLst>
              <a:ext uri="{FF2B5EF4-FFF2-40B4-BE49-F238E27FC236}">
                <a16:creationId xmlns:a16="http://schemas.microsoft.com/office/drawing/2014/main" id="{8749651C-EBC3-6142-AD2F-BDB906E56C21}"/>
              </a:ext>
            </a:extLst>
          </p:cNvPr>
          <p:cNvSpPr>
            <a:spLocks noGrp="1"/>
          </p:cNvSpPr>
          <p:nvPr>
            <p:ph sz="half" idx="2"/>
          </p:nvPr>
        </p:nvSpPr>
        <p:spPr>
          <a:xfrm>
            <a:off x="6172200" y="939800"/>
            <a:ext cx="5181600" cy="5237163"/>
          </a:xfrm>
        </p:spPr>
        <p:txBody>
          <a:bodyPr>
            <a:normAutofit/>
          </a:bodyPr>
          <a:lstStyle/>
          <a:p>
            <a:pPr marL="0" indent="0">
              <a:buNone/>
              <a:tabLst>
                <a:tab pos="3314700" algn="ctr"/>
              </a:tabLst>
            </a:pPr>
            <a:r>
              <a:rPr lang="en-US" dirty="0"/>
              <a:t> Value	Encoding</a:t>
            </a:r>
          </a:p>
          <a:p>
            <a:pPr>
              <a:tabLst>
                <a:tab pos="3594100" algn="dec"/>
              </a:tabLst>
            </a:pPr>
            <a:r>
              <a:rPr lang="en-US" dirty="0"/>
              <a:t>182</a:t>
            </a:r>
            <a:r>
              <a:rPr lang="en-US" baseline="-25000" dirty="0"/>
              <a:t>10</a:t>
            </a:r>
            <a:r>
              <a:rPr lang="en-US" dirty="0"/>
              <a:t>	10110110</a:t>
            </a:r>
            <a:r>
              <a:rPr lang="en-US" baseline="-25000" dirty="0"/>
              <a:t>2</a:t>
            </a:r>
          </a:p>
          <a:p>
            <a:pPr>
              <a:tabLst>
                <a:tab pos="3594100" algn="dec"/>
              </a:tabLst>
            </a:pPr>
            <a:r>
              <a:rPr lang="en-US" dirty="0"/>
              <a:t>91</a:t>
            </a:r>
            <a:r>
              <a:rPr lang="en-US" baseline="-25000" dirty="0"/>
              <a:t>10</a:t>
            </a:r>
            <a:r>
              <a:rPr lang="en-US" dirty="0"/>
              <a:t>	1011011</a:t>
            </a:r>
            <a:r>
              <a:rPr lang="en-US" baseline="-25000" dirty="0"/>
              <a:t>2</a:t>
            </a:r>
            <a:endParaRPr lang="en-US" dirty="0"/>
          </a:p>
          <a:p>
            <a:pPr>
              <a:tabLst>
                <a:tab pos="3594100" algn="dec"/>
              </a:tabLst>
            </a:pPr>
            <a:r>
              <a:rPr lang="en-US" dirty="0"/>
              <a:t>46½</a:t>
            </a:r>
            <a:r>
              <a:rPr lang="en-US" baseline="-25000" dirty="0"/>
              <a:t>10</a:t>
            </a:r>
            <a:r>
              <a:rPr lang="en-US" dirty="0"/>
              <a:t>	101101.1</a:t>
            </a:r>
            <a:r>
              <a:rPr lang="en-US" baseline="-25000" dirty="0"/>
              <a:t>2</a:t>
            </a:r>
            <a:endParaRPr lang="en-US" dirty="0"/>
          </a:p>
          <a:p>
            <a:pPr>
              <a:tabLst>
                <a:tab pos="3594100" algn="dec"/>
              </a:tabLst>
            </a:pPr>
            <a:r>
              <a:rPr lang="en-US" dirty="0"/>
              <a:t>22¾</a:t>
            </a:r>
            <a:r>
              <a:rPr lang="en-US" baseline="-25000" dirty="0"/>
              <a:t>10</a:t>
            </a:r>
            <a:r>
              <a:rPr lang="en-US" dirty="0"/>
              <a:t>	10110.11</a:t>
            </a:r>
            <a:r>
              <a:rPr lang="en-US" baseline="-25000" dirty="0"/>
              <a:t>2</a:t>
            </a:r>
            <a:endParaRPr lang="en-US" dirty="0"/>
          </a:p>
          <a:p>
            <a:pPr>
              <a:tabLst>
                <a:tab pos="3594100" algn="dec"/>
              </a:tabLst>
            </a:pPr>
            <a:r>
              <a:rPr lang="en-US" dirty="0"/>
              <a:t>11⅜</a:t>
            </a:r>
            <a:r>
              <a:rPr lang="en-US" baseline="-25000" dirty="0"/>
              <a:t>10</a:t>
            </a:r>
            <a:r>
              <a:rPr lang="en-US" dirty="0"/>
              <a:t>	1011.011</a:t>
            </a:r>
            <a:r>
              <a:rPr lang="en-US" baseline="-25000" dirty="0"/>
              <a:t>2</a:t>
            </a:r>
            <a:endParaRPr lang="en-US" dirty="0"/>
          </a:p>
          <a:p>
            <a:pPr>
              <a:tabLst>
                <a:tab pos="3594100" algn="dec"/>
              </a:tabLst>
            </a:pPr>
            <a:r>
              <a:rPr lang="en-US" dirty="0"/>
              <a:t>5</a:t>
            </a:r>
            <a:r>
              <a:rPr lang="en-US" sz="2000" dirty="0"/>
              <a:t>11/16</a:t>
            </a:r>
            <a:r>
              <a:rPr lang="en-US" baseline="-25000" dirty="0"/>
              <a:t>10</a:t>
            </a:r>
            <a:r>
              <a:rPr lang="en-US" dirty="0"/>
              <a:t>	101.1011</a:t>
            </a:r>
            <a:r>
              <a:rPr lang="en-US" baseline="-25000" dirty="0"/>
              <a:t>2</a:t>
            </a:r>
            <a:endParaRPr lang="en-US" dirty="0"/>
          </a:p>
          <a:p>
            <a:pPr>
              <a:tabLst>
                <a:tab pos="3594100" algn="dec"/>
              </a:tabLst>
            </a:pPr>
            <a:r>
              <a:rPr lang="en-US" dirty="0"/>
              <a:t>2</a:t>
            </a:r>
            <a:r>
              <a:rPr lang="en-US" sz="2000" dirty="0"/>
              <a:t>27/32</a:t>
            </a:r>
            <a:r>
              <a:rPr lang="en-US" baseline="-25000" dirty="0"/>
              <a:t>10</a:t>
            </a:r>
            <a:r>
              <a:rPr lang="en-US" dirty="0"/>
              <a:t>	10.11011</a:t>
            </a:r>
            <a:r>
              <a:rPr lang="en-US" baseline="-25000" dirty="0"/>
              <a:t>2</a:t>
            </a:r>
            <a:endParaRPr lang="en-US" dirty="0"/>
          </a:p>
          <a:p>
            <a:pPr>
              <a:tabLst>
                <a:tab pos="3594100" algn="dec"/>
              </a:tabLst>
            </a:pPr>
            <a:r>
              <a:rPr lang="en-US" dirty="0"/>
              <a:t>1</a:t>
            </a:r>
            <a:r>
              <a:rPr lang="en-US" sz="2000" dirty="0"/>
              <a:t>27/64</a:t>
            </a:r>
            <a:r>
              <a:rPr lang="en-US" baseline="-25000" dirty="0"/>
              <a:t>10</a:t>
            </a:r>
            <a:r>
              <a:rPr lang="en-US" dirty="0"/>
              <a:t>	1.011011</a:t>
            </a:r>
            <a:r>
              <a:rPr lang="en-US" baseline="-25000" dirty="0"/>
              <a:t>2</a:t>
            </a:r>
            <a:endParaRPr lang="en-US" dirty="0"/>
          </a:p>
          <a:p>
            <a:pPr>
              <a:tabLst>
                <a:tab pos="3594100" algn="dec"/>
              </a:tabLst>
            </a:pPr>
            <a:r>
              <a:rPr lang="en-US" dirty="0"/>
              <a:t> </a:t>
            </a:r>
            <a:r>
              <a:rPr lang="en-US" sz="2000" dirty="0"/>
              <a:t>91/128</a:t>
            </a:r>
            <a:r>
              <a:rPr lang="en-US" baseline="-25000" dirty="0"/>
              <a:t>10</a:t>
            </a:r>
            <a:r>
              <a:rPr lang="en-US" dirty="0"/>
              <a:t>	0.1011011</a:t>
            </a:r>
            <a:r>
              <a:rPr lang="en-US" baseline="-25000" dirty="0"/>
              <a:t>2</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2" name="Picture 11">
            <a:extLst>
              <a:ext uri="{FF2B5EF4-FFF2-40B4-BE49-F238E27FC236}">
                <a16:creationId xmlns:a16="http://schemas.microsoft.com/office/drawing/2014/main" id="{FBC90FE0-D128-0E4F-9031-59C79779401F}"/>
              </a:ext>
            </a:extLst>
          </p:cNvPr>
          <p:cNvPicPr>
            <a:picLocks noChangeAspect="1"/>
          </p:cNvPicPr>
          <p:nvPr/>
        </p:nvPicPr>
        <p:blipFill>
          <a:blip r:embed="rId3"/>
          <a:stretch>
            <a:fillRect/>
          </a:stretch>
        </p:blipFill>
        <p:spPr>
          <a:xfrm>
            <a:off x="3302000" y="5274115"/>
            <a:ext cx="1714500" cy="902848"/>
          </a:xfrm>
          <a:prstGeom prst="rect">
            <a:avLst/>
          </a:prstGeom>
        </p:spPr>
      </p:pic>
    </p:spTree>
    <p:extLst>
      <p:ext uri="{BB962C8B-B14F-4D97-AF65-F5344CB8AC3E}">
        <p14:creationId xmlns:p14="http://schemas.microsoft.com/office/powerpoint/2010/main" val="214629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dissolv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668084" y="1696049"/>
            <a:ext cx="2672015" cy="936941"/>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Not difficult to read</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5058295"/>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5195846"/>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838982"/>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70272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5059593"/>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4" name="Oval 3">
            <a:extLst>
              <a:ext uri="{FF2B5EF4-FFF2-40B4-BE49-F238E27FC236}">
                <a16:creationId xmlns:a16="http://schemas.microsoft.com/office/drawing/2014/main" id="{1E570FAE-74AB-A94E-B5EE-83334B965814}"/>
              </a:ext>
            </a:extLst>
          </p:cNvPr>
          <p:cNvSpPr/>
          <p:nvPr/>
        </p:nvSpPr>
        <p:spPr>
          <a:xfrm>
            <a:off x="5777574" y="5565178"/>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5" name="Rectangle 34">
            <a:extLst>
              <a:ext uri="{FF2B5EF4-FFF2-40B4-BE49-F238E27FC236}">
                <a16:creationId xmlns:a16="http://schemas.microsoft.com/office/drawing/2014/main" id="{4C9AA91B-3953-6E41-AE3D-FC430F718A46}"/>
              </a:ext>
            </a:extLst>
          </p:cNvPr>
          <p:cNvSpPr/>
          <p:nvPr/>
        </p:nvSpPr>
        <p:spPr>
          <a:xfrm>
            <a:off x="7822050" y="5701431"/>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610329"/>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597185"/>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86783" y="4117376"/>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4123722"/>
            <a:ext cx="1826206" cy="369332"/>
          </a:xfrm>
          <a:prstGeom prst="rect">
            <a:avLst/>
          </a:prstGeom>
          <a:noFill/>
        </p:spPr>
        <p:txBody>
          <a:bodyPr wrap="none" rtlCol="0">
            <a:spAutoFit/>
          </a:bodyPr>
          <a:lstStyle/>
          <a:p>
            <a:pPr algn="ctr"/>
            <a:r>
              <a:rPr lang="en-US" dirty="0"/>
              <a:t>fractional portion</a:t>
            </a:r>
          </a:p>
        </p:txBody>
      </p:sp>
      <p:pic>
        <p:nvPicPr>
          <p:cNvPr id="9" name="Picture 8">
            <a:extLst>
              <a:ext uri="{FF2B5EF4-FFF2-40B4-BE49-F238E27FC236}">
                <a16:creationId xmlns:a16="http://schemas.microsoft.com/office/drawing/2014/main" id="{25FA5BAB-4101-424B-985D-AB877A0E24F9}"/>
              </a:ext>
            </a:extLst>
          </p:cNvPr>
          <p:cNvPicPr>
            <a:picLocks noChangeAspect="1"/>
          </p:cNvPicPr>
          <p:nvPr/>
        </p:nvPicPr>
        <p:blipFill>
          <a:blip r:embed="rId4"/>
          <a:stretch>
            <a:fillRect/>
          </a:stretch>
        </p:blipFill>
        <p:spPr>
          <a:xfrm>
            <a:off x="655385" y="1693971"/>
            <a:ext cx="6901116" cy="943443"/>
          </a:xfrm>
          <a:prstGeom prst="rect">
            <a:avLst/>
          </a:prstGeom>
        </p:spPr>
      </p:pic>
      <p:pic>
        <p:nvPicPr>
          <p:cNvPr id="8" name="Picture 7">
            <a:extLst>
              <a:ext uri="{FF2B5EF4-FFF2-40B4-BE49-F238E27FC236}">
                <a16:creationId xmlns:a16="http://schemas.microsoft.com/office/drawing/2014/main" id="{97E984AC-1F7A-F041-A432-935850C1EC7B}"/>
              </a:ext>
            </a:extLst>
          </p:cNvPr>
          <p:cNvPicPr>
            <a:picLocks noChangeAspect="1"/>
          </p:cNvPicPr>
          <p:nvPr/>
        </p:nvPicPr>
        <p:blipFill>
          <a:blip r:embed="rId5"/>
          <a:stretch>
            <a:fillRect/>
          </a:stretch>
        </p:blipFill>
        <p:spPr>
          <a:xfrm>
            <a:off x="655385" y="1688289"/>
            <a:ext cx="10881230" cy="943914"/>
          </a:xfrm>
          <a:prstGeom prst="rect">
            <a:avLst/>
          </a:prstGeom>
        </p:spPr>
      </p:pic>
      <p:sp>
        <p:nvSpPr>
          <p:cNvPr id="10" name="TextBox 9">
            <a:extLst>
              <a:ext uri="{FF2B5EF4-FFF2-40B4-BE49-F238E27FC236}">
                <a16:creationId xmlns:a16="http://schemas.microsoft.com/office/drawing/2014/main" id="{1AE76515-9D7B-1E44-8E88-B12C543EF893}"/>
              </a:ext>
            </a:extLst>
          </p:cNvPr>
          <p:cNvSpPr txBox="1"/>
          <p:nvPr/>
        </p:nvSpPr>
        <p:spPr>
          <a:xfrm>
            <a:off x="4072080" y="3010329"/>
            <a:ext cx="4291496" cy="523220"/>
          </a:xfrm>
          <a:prstGeom prst="rect">
            <a:avLst/>
          </a:prstGeom>
          <a:noFill/>
        </p:spPr>
        <p:txBody>
          <a:bodyPr wrap="none" rtlCol="0">
            <a:spAutoFit/>
          </a:bodyPr>
          <a:lstStyle/>
          <a:p>
            <a:r>
              <a:rPr lang="en-US" sz="2800" dirty="0"/>
              <a:t>Example: 1011.101</a:t>
            </a:r>
            <a:r>
              <a:rPr lang="en-US" sz="2800" baseline="-25000" dirty="0"/>
              <a:t>2</a:t>
            </a:r>
            <a:r>
              <a:rPr lang="en-US" sz="2800" dirty="0"/>
              <a:t> = 11⅝</a:t>
            </a:r>
            <a:r>
              <a:rPr lang="en-US" sz="2800" baseline="-25000" dirty="0"/>
              <a:t>10</a:t>
            </a:r>
            <a:endParaRPr lang="en-US" dirty="0"/>
          </a:p>
        </p:txBody>
      </p:sp>
    </p:spTree>
    <p:extLst>
      <p:ext uri="{BB962C8B-B14F-4D97-AF65-F5344CB8AC3E}">
        <p14:creationId xmlns:p14="http://schemas.microsoft.com/office/powerpoint/2010/main" val="60581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xit" presetSubtype="8" fill="hold" nodeType="withEffect">
                                  <p:stCondLst>
                                    <p:cond delay="0"/>
                                  </p:stCondLst>
                                  <p:childTnLst>
                                    <p:animEffect transition="out" filter="wipe(left)">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22" presetClass="exit" presetSubtype="8" fill="hold" nodeType="withEffect">
                                  <p:stCondLst>
                                    <p:cond delay="0"/>
                                  </p:stCondLst>
                                  <p:childTnLst>
                                    <p:animEffect transition="out" filter="wipe(left)">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exactly represent all fractions</a:t>
            </a:r>
          </a:p>
          <a:p>
            <a:pPr lvl="1"/>
            <a:r>
              <a:rPr lang="en-US" dirty="0"/>
              <a:t>Exactly represents only numbers of the form </a:t>
            </a:r>
            <a:r>
              <a:rPr lang="en-US" i="1" dirty="0"/>
              <a:t>n</a:t>
            </a:r>
            <a:r>
              <a:rPr lang="en-US" dirty="0"/>
              <a:t>/2</a:t>
            </a:r>
            <a:r>
              <a:rPr lang="en-US" i="1" baseline="30000" dirty="0"/>
              <a:t>k</a:t>
            </a:r>
            <a:endParaRPr lang="en-US" dirty="0"/>
          </a:p>
          <a:p>
            <a:pPr lvl="1"/>
            <a:r>
              <a:rPr lang="en-US" dirty="0"/>
              <a:t>Other rational numbers have repeating bit representations</a:t>
            </a:r>
          </a:p>
          <a:p>
            <a:endParaRPr lang="en-US" dirty="0"/>
          </a:p>
          <a:p>
            <a:r>
              <a:rPr lang="en-US" dirty="0"/>
              <a:t>1/3</a:t>
            </a:r>
            <a:r>
              <a:rPr lang="en-US" baseline="-25000" dirty="0"/>
              <a:t>10</a:t>
            </a:r>
            <a:r>
              <a:rPr lang="en-US" dirty="0"/>
              <a:t> = 0.0101[01]…</a:t>
            </a:r>
            <a:r>
              <a:rPr lang="en-US" baseline="-25000" dirty="0"/>
              <a:t>2</a:t>
            </a:r>
          </a:p>
          <a:p>
            <a:r>
              <a:rPr lang="en-US" dirty="0"/>
              <a:t>1/5</a:t>
            </a:r>
            <a:r>
              <a:rPr lang="en-US" baseline="-25000" dirty="0"/>
              <a:t>10</a:t>
            </a:r>
            <a:r>
              <a:rPr lang="en-US" dirty="0"/>
              <a:t> = 0.00110011[0011]…</a:t>
            </a:r>
            <a:r>
              <a:rPr lang="en-US" baseline="-25000" dirty="0"/>
              <a:t>2</a:t>
            </a:r>
          </a:p>
          <a:p>
            <a:r>
              <a:rPr lang="en-US" dirty="0"/>
              <a:t>1/10</a:t>
            </a:r>
            <a:r>
              <a:rPr lang="en-US" baseline="-25000" dirty="0"/>
              <a:t>10</a:t>
            </a:r>
            <a:r>
              <a:rPr lang="en-US" dirty="0"/>
              <a:t> = 0.0001100110011[0011]…</a:t>
            </a:r>
            <a:r>
              <a:rPr lang="en-US" baseline="-25000" dirty="0"/>
              <a:t>2</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993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represent both large and small values</a:t>
            </a:r>
          </a:p>
          <a:p>
            <a:endParaRPr lang="en-US" dirty="0"/>
          </a:p>
          <a:p>
            <a:r>
              <a:rPr lang="en-US" dirty="0"/>
              <a:t>Given </a:t>
            </a:r>
            <a:r>
              <a:rPr lang="en-US" i="1" dirty="0"/>
              <a:t>n</a:t>
            </a:r>
            <a:r>
              <a:rPr lang="en-US" dirty="0"/>
              <a:t> bits total</a:t>
            </a:r>
          </a:p>
          <a:p>
            <a:pPr lvl="1"/>
            <a:r>
              <a:rPr lang="en-US" dirty="0"/>
              <a:t>More bits for integer portion (for large values) leaves fewer bits for fractional portion</a:t>
            </a:r>
          </a:p>
          <a:p>
            <a:pPr lvl="1"/>
            <a:r>
              <a:rPr lang="en-US" dirty="0"/>
              <a:t>More bits for fractional portion (for small values) leaves fewer bits for integer portion</a:t>
            </a:r>
          </a:p>
          <a:p>
            <a:endParaRPr lang="en-US" dirty="0"/>
          </a:p>
          <a:p>
            <a:r>
              <a:rPr lang="en-US" dirty="0"/>
              <a:t>We can fix this problem with </a:t>
            </a:r>
            <a:r>
              <a:rPr lang="en-US" i="1" dirty="0"/>
              <a:t>floating point</a:t>
            </a:r>
            <a:r>
              <a:rPr lang="en-US" dirty="0"/>
              <a:t> numbers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90655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35755</TotalTime>
  <Words>4275</Words>
  <Application>Microsoft Macintosh PowerPoint</Application>
  <PresentationFormat>Widescreen</PresentationFormat>
  <Paragraphs>848</Paragraphs>
  <Slides>50</Slides>
  <Notes>37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Arial</vt:lpstr>
      <vt:lpstr>Calibri</vt:lpstr>
      <vt:lpstr>Calibri Light</vt:lpstr>
      <vt:lpstr>Lucida Console</vt:lpstr>
      <vt:lpstr>Office Theme</vt:lpstr>
      <vt:lpstr>Arithmetic for Binary Computers (ABCs)  Floating Point Numbers</vt:lpstr>
      <vt:lpstr>PowerPoint Presentation</vt:lpstr>
      <vt:lpstr>Fixed Point Binary Numbers</vt:lpstr>
      <vt:lpstr>Recall Integer Encoding</vt:lpstr>
      <vt:lpstr>Fixed Point Numbers: Encoding</vt:lpstr>
      <vt:lpstr>Fixed Point Numbers: Examples</vt:lpstr>
      <vt:lpstr>Fixed Point Numbers: Not difficult to read</vt:lpstr>
      <vt:lpstr>Fixed Point Numbers: Limitations</vt:lpstr>
      <vt:lpstr>Fixed Point Numbers: Limitations</vt:lpstr>
      <vt:lpstr>Digression: Decimal Fixed Point Value Hack</vt:lpstr>
      <vt:lpstr>Why Fixed Point Decimal?</vt:lpstr>
      <vt:lpstr>Decimal Fixed Point Hack</vt:lpstr>
      <vt:lpstr>Floating Point Binary Numbers</vt:lpstr>
      <vt:lpstr>Floating Point Numbers: Nothing New</vt:lpstr>
      <vt:lpstr>Floating Point Numbers: Nothing New</vt:lpstr>
      <vt:lpstr>IEEE Standard 754: Overview</vt:lpstr>
      <vt:lpstr>IEEE Standard 754: Representation</vt:lpstr>
      <vt:lpstr>IEEE Standard 754: Representation</vt:lpstr>
      <vt:lpstr>IEEE Standard 754: Precision Options</vt:lpstr>
      <vt:lpstr>Intel x87 80-bit extended precision</vt:lpstr>
      <vt:lpstr>Normal Numbers</vt:lpstr>
      <vt:lpstr>Normal Numbers: Bias Examples</vt:lpstr>
      <vt:lpstr>Normal Numbers: Encoding Summary</vt:lpstr>
      <vt:lpstr>Normal Numbers: Encoding Example</vt:lpstr>
      <vt:lpstr>Normal Numbers: Decoding Example</vt:lpstr>
      <vt:lpstr>Integer Representation vs Floating Point Representation</vt:lpstr>
      <vt:lpstr>Integer Casting vs Floating Point Casting</vt:lpstr>
      <vt:lpstr>Quarter Precision Floating Point</vt:lpstr>
      <vt:lpstr>Quarter Precision: Encoding Example</vt:lpstr>
      <vt:lpstr>Subnormal Numbers</vt:lpstr>
      <vt:lpstr>Zero Numbers</vt:lpstr>
      <vt:lpstr>Special Values</vt:lpstr>
      <vt:lpstr>Floating Point Number Line</vt:lpstr>
      <vt:lpstr>Quarter Precision: Dynamic Range (positive values only) </vt:lpstr>
      <vt:lpstr>IEEE 754 Encoding Summary</vt:lpstr>
      <vt:lpstr>IEEE 754 and Integer Hardware</vt:lpstr>
      <vt:lpstr>Floating Point Binary Numbers</vt:lpstr>
      <vt:lpstr>Floating Point Operations: Compute exactly, then Round</vt:lpstr>
      <vt:lpstr>Rounding: Limited Precision</vt:lpstr>
      <vt:lpstr>Rounding: Approaches to Rounding</vt:lpstr>
      <vt:lpstr>Rounding: IEEE 754 Rounding Modes</vt:lpstr>
      <vt:lpstr>Rounding: To Nearest Even</vt:lpstr>
      <vt:lpstr>Rounding: To Nearest Even, in Binary</vt:lpstr>
      <vt:lpstr>Rounding: Binary examples</vt:lpstr>
      <vt:lpstr>Rounding: A closer look at “halfway” examples</vt:lpstr>
      <vt:lpstr>Floating Point Binary Numbers</vt:lpstr>
      <vt:lpstr>Floating Point Mulitplication</vt:lpstr>
      <vt:lpstr>Floating Point Division</vt:lpstr>
      <vt:lpstr>Floating Point Addition</vt:lpstr>
      <vt:lpstr>Floating Point Subtraction</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367</cp:revision>
  <dcterms:created xsi:type="dcterms:W3CDTF">2018-01-03T19:54:25Z</dcterms:created>
  <dcterms:modified xsi:type="dcterms:W3CDTF">2021-05-29T17:56:00Z</dcterms:modified>
</cp:coreProperties>
</file>

<file path=docProps/thumbnail.jpeg>
</file>